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6" r:id="rId2"/>
    <p:sldId id="589" r:id="rId3"/>
    <p:sldId id="561" r:id="rId4"/>
    <p:sldId id="606" r:id="rId5"/>
    <p:sldId id="618" r:id="rId6"/>
    <p:sldId id="563" r:id="rId7"/>
    <p:sldId id="565" r:id="rId8"/>
    <p:sldId id="591" r:id="rId9"/>
    <p:sldId id="567" r:id="rId10"/>
    <p:sldId id="592" r:id="rId11"/>
    <p:sldId id="572" r:id="rId12"/>
    <p:sldId id="593" r:id="rId13"/>
    <p:sldId id="568" r:id="rId14"/>
    <p:sldId id="594" r:id="rId15"/>
    <p:sldId id="569" r:id="rId16"/>
    <p:sldId id="595" r:id="rId17"/>
    <p:sldId id="574" r:id="rId18"/>
    <p:sldId id="596" r:id="rId19"/>
    <p:sldId id="571" r:id="rId20"/>
    <p:sldId id="597" r:id="rId21"/>
    <p:sldId id="570" r:id="rId22"/>
    <p:sldId id="598" r:id="rId23"/>
    <p:sldId id="566" r:id="rId24"/>
    <p:sldId id="599" r:id="rId25"/>
    <p:sldId id="575" r:id="rId26"/>
    <p:sldId id="600" r:id="rId27"/>
    <p:sldId id="580" r:id="rId28"/>
    <p:sldId id="613" r:id="rId29"/>
    <p:sldId id="581" r:id="rId30"/>
    <p:sldId id="601" r:id="rId31"/>
    <p:sldId id="588" r:id="rId32"/>
    <p:sldId id="608" r:id="rId33"/>
    <p:sldId id="616" r:id="rId34"/>
    <p:sldId id="602" r:id="rId35"/>
    <p:sldId id="617" r:id="rId36"/>
    <p:sldId id="607" r:id="rId37"/>
    <p:sldId id="583" r:id="rId38"/>
    <p:sldId id="584" r:id="rId39"/>
    <p:sldId id="619" r:id="rId40"/>
    <p:sldId id="578" r:id="rId41"/>
    <p:sldId id="620" r:id="rId42"/>
    <p:sldId id="579" r:id="rId43"/>
    <p:sldId id="622" r:id="rId44"/>
    <p:sldId id="559" r:id="rId45"/>
    <p:sldId id="623" r:id="rId46"/>
    <p:sldId id="585" r:id="rId47"/>
    <p:sldId id="603" r:id="rId48"/>
    <p:sldId id="604" r:id="rId49"/>
    <p:sldId id="605" r:id="rId50"/>
    <p:sldId id="586" r:id="rId51"/>
    <p:sldId id="624" r:id="rId52"/>
    <p:sldId id="587" r:id="rId53"/>
    <p:sldId id="282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598785"/>
    <a:srgbClr val="3F8F85"/>
    <a:srgbClr val="78BE21"/>
    <a:srgbClr val="0A2D72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219" autoAdjust="0"/>
    <p:restoredTop sz="81392" autoAdjust="0"/>
  </p:normalViewPr>
  <p:slideViewPr>
    <p:cSldViewPr snapToGrid="0">
      <p:cViewPr varScale="1">
        <p:scale>
          <a:sx n="94" d="100"/>
          <a:sy n="94" d="100"/>
        </p:scale>
        <p:origin x="784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312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dirty="0">
                <a:solidFill>
                  <a:schemeClr val="bg2"/>
                </a:solidFill>
              </a:rPr>
              <a:t>B.C. Tourism and Hospitality</a:t>
            </a:r>
            <a:r>
              <a:rPr lang="en-US" b="1" baseline="0" dirty="0">
                <a:solidFill>
                  <a:schemeClr val="bg2"/>
                </a:solidFill>
              </a:rPr>
              <a:t> Employment</a:t>
            </a:r>
            <a:endParaRPr lang="en-US" b="1" dirty="0">
              <a:solidFill>
                <a:schemeClr val="bg2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Sheet1!$B$2:$B$5</c:f>
              <c:numCache>
                <c:formatCode>#,##0</c:formatCode>
                <c:ptCount val="4"/>
                <c:pt idx="0">
                  <c:v>348083</c:v>
                </c:pt>
                <c:pt idx="1">
                  <c:v>284896</c:v>
                </c:pt>
                <c:pt idx="2">
                  <c:v>298250</c:v>
                </c:pt>
                <c:pt idx="3">
                  <c:v>335520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B8-154D-BAA2-493EE66DE6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B9B8-154D-BAA2-493EE66DE6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B9B8-154D-BAA2-493EE66DE6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45749392"/>
        <c:axId val="1120393776"/>
      </c:barChart>
      <c:catAx>
        <c:axId val="845749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20393776"/>
        <c:crosses val="autoZero"/>
        <c:auto val="1"/>
        <c:lblAlgn val="ctr"/>
        <c:lblOffset val="100"/>
        <c:noMultiLvlLbl val="0"/>
      </c:catAx>
      <c:valAx>
        <c:axId val="1120393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5749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A71C76-9D8A-421D-92B6-7428E20821B5}" type="datetimeFigureOut">
              <a:rPr lang="en-US" smtClean="0"/>
              <a:t>11/17/23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514BF-57F8-4F2B-9A79-B6CCEC496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568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2771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7220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5216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3166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8588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7282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5625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4317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0331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8860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805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2754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540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4572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5240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0779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.5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6254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3143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1113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6704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11413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754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9607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48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0344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8126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5047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5656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610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80556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33020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1446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086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97557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99326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8420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54598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75777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76650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7066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44721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262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760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5355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609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103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514BF-57F8-4F2B-9A79-B6CCEC496D2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655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FCBD1-C609-4342-B7BB-F07D8B4447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6337" y="406400"/>
            <a:ext cx="7948863" cy="2387600"/>
          </a:xfrm>
        </p:spPr>
        <p:txBody>
          <a:bodyPr anchor="b"/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7AD7E9-B7AE-4B0A-8076-B5C3FC71C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8600" y="3076745"/>
            <a:ext cx="7086600" cy="1655762"/>
          </a:xfrm>
        </p:spPr>
        <p:txBody>
          <a:bodyPr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C49AC54-F6E9-43B4-8FB5-D9FCF7E2F0E8}"/>
              </a:ext>
            </a:extLst>
          </p:cNvPr>
          <p:cNvCxnSpPr/>
          <p:nvPr userDrawn="1"/>
        </p:nvCxnSpPr>
        <p:spPr>
          <a:xfrm flipH="1">
            <a:off x="6833938" y="2911643"/>
            <a:ext cx="4379494" cy="0"/>
          </a:xfrm>
          <a:prstGeom prst="line">
            <a:avLst/>
          </a:prstGeom>
          <a:ln w="254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oogle Shape;12;p2">
            <a:extLst>
              <a:ext uri="{FF2B5EF4-FFF2-40B4-BE49-F238E27FC236}">
                <a16:creationId xmlns:a16="http://schemas.microsoft.com/office/drawing/2014/main" id="{1634559A-7820-4B1F-86F2-FE196A180451}"/>
              </a:ext>
            </a:extLst>
          </p:cNvPr>
          <p:cNvPicPr preferRelativeResize="0"/>
          <p:nvPr userDrawn="1"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2487" y="5653022"/>
            <a:ext cx="1393975" cy="69845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E91352A0-BFD3-4C37-9817-C28B0CF78A4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18320" y="5543156"/>
            <a:ext cx="2957961" cy="808316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ts val="2400"/>
              </a:lnSpc>
              <a:buNone/>
              <a:defRPr sz="2400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TITLE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90883ACE-A75C-477A-A124-2AB96FCA13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8389" y="406400"/>
            <a:ext cx="798411" cy="3494139"/>
          </a:xfrm>
          <a:prstGeom prst="rect">
            <a:avLst/>
          </a:prstGeom>
        </p:spPr>
        <p:txBody>
          <a:bodyPr vert="vert270" lIns="0" tIns="0" rIns="0" bIns="0" anchor="ctr" anchorCtr="0"/>
          <a:lstStyle>
            <a:lvl1pPr marL="0" indent="0" algn="r">
              <a:lnSpc>
                <a:spcPts val="2400"/>
              </a:lnSpc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en-US" dirty="0"/>
              <a:t>DATE XX 2020</a:t>
            </a:r>
          </a:p>
        </p:txBody>
      </p:sp>
    </p:spTree>
    <p:extLst>
      <p:ext uri="{BB962C8B-B14F-4D97-AF65-F5344CB8AC3E}">
        <p14:creationId xmlns:p14="http://schemas.microsoft.com/office/powerpoint/2010/main" val="2265357850"/>
      </p:ext>
    </p:extLst>
  </p:cSld>
  <p:clrMapOvr>
    <a:masterClrMapping/>
  </p:clrMapOvr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6ADCA18-624D-8F4F-A70E-59DB9F0C7313}"/>
              </a:ext>
            </a:extLst>
          </p:cNvPr>
          <p:cNvSpPr/>
          <p:nvPr userDrawn="1"/>
        </p:nvSpPr>
        <p:spPr>
          <a:xfrm>
            <a:off x="7588474" y="583786"/>
            <a:ext cx="4314825" cy="3063875"/>
          </a:xfrm>
          <a:prstGeom prst="rect">
            <a:avLst/>
          </a:prstGeom>
          <a:solidFill>
            <a:srgbClr val="E4E4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2D1CAD-9850-4686-883F-5409AE73D0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870" y="583786"/>
            <a:ext cx="6395894" cy="1325563"/>
          </a:xfrm>
        </p:spPr>
        <p:txBody>
          <a:bodyPr/>
          <a:lstStyle/>
          <a:p>
            <a:r>
              <a:rPr lang="en-US" dirty="0"/>
              <a:t>Click here to add title</a:t>
            </a:r>
          </a:p>
        </p:txBody>
      </p:sp>
      <p:pic>
        <p:nvPicPr>
          <p:cNvPr id="6" name="Google Shape;49;p5">
            <a:extLst>
              <a:ext uri="{FF2B5EF4-FFF2-40B4-BE49-F238E27FC236}">
                <a16:creationId xmlns:a16="http://schemas.microsoft.com/office/drawing/2014/main" id="{118F9C6C-C61E-7344-AD61-7175CD7FDDDE}"/>
              </a:ext>
            </a:extLst>
          </p:cNvPr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862" y="5706034"/>
            <a:ext cx="1700437" cy="85198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9FFA3F-6EC0-3149-A142-57F1EB693E42}"/>
              </a:ext>
            </a:extLst>
          </p:cNvPr>
          <p:cNvCxnSpPr>
            <a:cxnSpLocks/>
          </p:cNvCxnSpPr>
          <p:nvPr userDrawn="1"/>
        </p:nvCxnSpPr>
        <p:spPr>
          <a:xfrm>
            <a:off x="890795" y="1655487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34D66DC-85AB-F946-9A6B-C6B65DBC0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71" y="2007704"/>
            <a:ext cx="6395894" cy="40352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1C53378D-204E-1B4C-AE4F-37546150E80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310502" y="815008"/>
            <a:ext cx="2143125" cy="32146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photo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9F42830-CE52-7645-8161-AED96615B0F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639364" y="815008"/>
            <a:ext cx="2143125" cy="32146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photo</a:t>
            </a:r>
          </a:p>
        </p:txBody>
      </p:sp>
    </p:spTree>
    <p:extLst>
      <p:ext uri="{BB962C8B-B14F-4D97-AF65-F5344CB8AC3E}">
        <p14:creationId xmlns:p14="http://schemas.microsoft.com/office/powerpoint/2010/main" val="4121936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8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359F2-D829-4684-814B-D078E62529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08887" y="160587"/>
            <a:ext cx="7006444" cy="1408761"/>
          </a:xfrm>
        </p:spPr>
        <p:txBody>
          <a:bodyPr>
            <a:normAutofit/>
          </a:bodyPr>
          <a:lstStyle>
            <a:lvl1pPr algn="r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078361-AA36-43B6-AD6F-A04FA2EFD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6853" y="3071191"/>
            <a:ext cx="7006446" cy="3510082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9594427-504A-433A-A51F-D4E826EDD38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31758" y="0"/>
            <a:ext cx="3189123" cy="6858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icon to insert photo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C887525-BEDB-453A-881B-21F4160B560F}"/>
              </a:ext>
            </a:extLst>
          </p:cNvPr>
          <p:cNvCxnSpPr>
            <a:cxnSpLocks/>
          </p:cNvCxnSpPr>
          <p:nvPr userDrawn="1"/>
        </p:nvCxnSpPr>
        <p:spPr>
          <a:xfrm>
            <a:off x="671792" y="-34029"/>
            <a:ext cx="0" cy="272884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oogle Shape;43;p4">
            <a:extLst>
              <a:ext uri="{FF2B5EF4-FFF2-40B4-BE49-F238E27FC236}">
                <a16:creationId xmlns:a16="http://schemas.microsoft.com/office/drawing/2014/main" id="{6E4945E2-2948-4F4A-B1D1-FE9DAE5FB2B3}"/>
              </a:ext>
            </a:extLst>
          </p:cNvPr>
          <p:cNvPicPr preferRelativeResize="0"/>
          <p:nvPr userDrawn="1"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6684" y="5706034"/>
            <a:ext cx="1736615" cy="87523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8422A84-242D-4E20-A0BA-C37760DBF1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" y="2868460"/>
            <a:ext cx="1431738" cy="3712813"/>
          </a:xfrm>
          <a:prstGeom prst="rect">
            <a:avLst/>
          </a:prstGeom>
        </p:spPr>
        <p:txBody>
          <a:bodyPr vert="vert270" lIns="0" tIns="0" rIns="0" bIns="0" anchor="ctr" anchorCtr="0"/>
          <a:lstStyle>
            <a:lvl1pPr marL="0" indent="0" algn="r">
              <a:lnSpc>
                <a:spcPts val="2400"/>
              </a:lnSpc>
              <a:buNone/>
              <a:defRPr sz="2400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2" name="Google Shape;214;p31">
            <a:extLst>
              <a:ext uri="{FF2B5EF4-FFF2-40B4-BE49-F238E27FC236}">
                <a16:creationId xmlns:a16="http://schemas.microsoft.com/office/drawing/2014/main" id="{86B91E2C-AB8E-C14B-A533-2C87B59E40F4}"/>
              </a:ext>
            </a:extLst>
          </p:cNvPr>
          <p:cNvSpPr/>
          <p:nvPr userDrawn="1"/>
        </p:nvSpPr>
        <p:spPr>
          <a:xfrm rot="-5400000">
            <a:off x="9799131" y="591514"/>
            <a:ext cx="12900" cy="4219500"/>
          </a:xfrm>
          <a:prstGeom prst="rect">
            <a:avLst/>
          </a:prstGeom>
          <a:solidFill>
            <a:srgbClr val="13283F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 dirty="0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C82EFC3-0263-4241-9CA0-1D89744D273D}"/>
              </a:ext>
            </a:extLst>
          </p:cNvPr>
          <p:cNvCxnSpPr>
            <a:cxnSpLocks/>
          </p:cNvCxnSpPr>
          <p:nvPr userDrawn="1"/>
        </p:nvCxnSpPr>
        <p:spPr>
          <a:xfrm>
            <a:off x="8281151" y="415410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847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w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359F2-D829-4684-814B-D078E62529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16277" y="480839"/>
            <a:ext cx="8166966" cy="14087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078361-AA36-43B6-AD6F-A04FA2EFD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6277" y="2367419"/>
            <a:ext cx="10087022" cy="4213854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1" name="Google Shape;43;p4">
            <a:extLst>
              <a:ext uri="{FF2B5EF4-FFF2-40B4-BE49-F238E27FC236}">
                <a16:creationId xmlns:a16="http://schemas.microsoft.com/office/drawing/2014/main" id="{6E4945E2-2948-4F4A-B1D1-FE9DAE5FB2B3}"/>
              </a:ext>
            </a:extLst>
          </p:cNvPr>
          <p:cNvPicPr preferRelativeResize="0"/>
          <p:nvPr userDrawn="1"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6684" y="5706034"/>
            <a:ext cx="1736615" cy="87523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8422A84-242D-4E20-A0BA-C37760DBF1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" y="2956142"/>
            <a:ext cx="1431738" cy="3625131"/>
          </a:xfrm>
          <a:prstGeom prst="rect">
            <a:avLst/>
          </a:prstGeom>
        </p:spPr>
        <p:txBody>
          <a:bodyPr vert="vert270" lIns="0" tIns="0" rIns="0" bIns="0" anchor="ctr" anchorCtr="0"/>
          <a:lstStyle>
            <a:lvl1pPr marL="0" indent="0" algn="r">
              <a:lnSpc>
                <a:spcPts val="2400"/>
              </a:lnSpc>
              <a:buNone/>
              <a:defRPr sz="2400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6489166-A2B4-D143-B79D-4937197FDB8A}"/>
              </a:ext>
            </a:extLst>
          </p:cNvPr>
          <p:cNvCxnSpPr>
            <a:cxnSpLocks/>
          </p:cNvCxnSpPr>
          <p:nvPr userDrawn="1"/>
        </p:nvCxnSpPr>
        <p:spPr>
          <a:xfrm>
            <a:off x="1930456" y="728561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5E7C84-4D99-9848-80EE-1FBC428CF857}"/>
              </a:ext>
            </a:extLst>
          </p:cNvPr>
          <p:cNvCxnSpPr>
            <a:cxnSpLocks/>
          </p:cNvCxnSpPr>
          <p:nvPr userDrawn="1"/>
        </p:nvCxnSpPr>
        <p:spPr>
          <a:xfrm>
            <a:off x="659267" y="-1343743"/>
            <a:ext cx="0" cy="40766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57713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w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D1CAD-9850-4686-883F-5409AE73D0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870" y="583786"/>
            <a:ext cx="9970798" cy="1325563"/>
          </a:xfrm>
        </p:spPr>
        <p:txBody>
          <a:bodyPr/>
          <a:lstStyle/>
          <a:p>
            <a:r>
              <a:rPr lang="en-US" dirty="0"/>
              <a:t>Click here to add title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9FFA3F-6EC0-3149-A142-57F1EB693E42}"/>
              </a:ext>
            </a:extLst>
          </p:cNvPr>
          <p:cNvCxnSpPr>
            <a:cxnSpLocks/>
          </p:cNvCxnSpPr>
          <p:nvPr userDrawn="1"/>
        </p:nvCxnSpPr>
        <p:spPr>
          <a:xfrm>
            <a:off x="890795" y="1655487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34D66DC-85AB-F946-9A6B-C6B65DBC0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70" y="2007704"/>
            <a:ext cx="9970797" cy="40352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6160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able">
    <p:bg>
      <p:bgPr>
        <a:solidFill>
          <a:srgbClr val="E4E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43;p4">
            <a:extLst>
              <a:ext uri="{FF2B5EF4-FFF2-40B4-BE49-F238E27FC236}">
                <a16:creationId xmlns:a16="http://schemas.microsoft.com/office/drawing/2014/main" id="{32DA9B4B-14FC-4C30-A3C1-9D6E6983BC4C}"/>
              </a:ext>
            </a:extLst>
          </p:cNvPr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6684" y="5706034"/>
            <a:ext cx="1736615" cy="87523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6C175D7-FEF6-8C43-BD6B-D3CD05F56032}"/>
              </a:ext>
            </a:extLst>
          </p:cNvPr>
          <p:cNvCxnSpPr>
            <a:cxnSpLocks/>
          </p:cNvCxnSpPr>
          <p:nvPr userDrawn="1"/>
        </p:nvCxnSpPr>
        <p:spPr>
          <a:xfrm>
            <a:off x="902671" y="1670941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95319285-A053-5848-99C9-942AA6A87C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870" y="583786"/>
            <a:ext cx="9970798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add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5D3CA4-4BAB-4D4C-82ED-EA8FDA98C0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8663" y="2286000"/>
            <a:ext cx="9971087" cy="36036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7712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bg>
      <p:bgPr>
        <a:solidFill>
          <a:srgbClr val="E4E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6C175D7-FEF6-8C43-BD6B-D3CD05F56032}"/>
              </a:ext>
            </a:extLst>
          </p:cNvPr>
          <p:cNvCxnSpPr>
            <a:cxnSpLocks/>
          </p:cNvCxnSpPr>
          <p:nvPr userDrawn="1"/>
        </p:nvCxnSpPr>
        <p:spPr>
          <a:xfrm>
            <a:off x="902671" y="1670941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95319285-A053-5848-99C9-942AA6A87C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870" y="583786"/>
            <a:ext cx="9970798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add title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F6222C2C-2FEE-204C-8C48-9B97120C3D27}"/>
              </a:ext>
            </a:extLst>
          </p:cNvPr>
          <p:cNvSpPr>
            <a:spLocks noGrp="1"/>
          </p:cNvSpPr>
          <p:nvPr>
            <p:ph type="tbl" sz="quarter" idx="10" hasCustomPrompt="1"/>
          </p:nvPr>
        </p:nvSpPr>
        <p:spPr>
          <a:xfrm>
            <a:off x="728663" y="2265362"/>
            <a:ext cx="9971087" cy="319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table</a:t>
            </a:r>
          </a:p>
        </p:txBody>
      </p:sp>
    </p:spTree>
    <p:extLst>
      <p:ext uri="{BB962C8B-B14F-4D97-AF65-F5344CB8AC3E}">
        <p14:creationId xmlns:p14="http://schemas.microsoft.com/office/powerpoint/2010/main" val="35022347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bg>
      <p:bgPr>
        <a:solidFill>
          <a:srgbClr val="E4E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43;p4">
            <a:extLst>
              <a:ext uri="{FF2B5EF4-FFF2-40B4-BE49-F238E27FC236}">
                <a16:creationId xmlns:a16="http://schemas.microsoft.com/office/drawing/2014/main" id="{32DA9B4B-14FC-4C30-A3C1-9D6E6983BC4C}"/>
              </a:ext>
            </a:extLst>
          </p:cNvPr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6684" y="5706034"/>
            <a:ext cx="1736615" cy="87523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6C175D7-FEF6-8C43-BD6B-D3CD05F56032}"/>
              </a:ext>
            </a:extLst>
          </p:cNvPr>
          <p:cNvCxnSpPr>
            <a:cxnSpLocks/>
          </p:cNvCxnSpPr>
          <p:nvPr userDrawn="1"/>
        </p:nvCxnSpPr>
        <p:spPr>
          <a:xfrm>
            <a:off x="902671" y="1670941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95319285-A053-5848-99C9-942AA6A87C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870" y="583786"/>
            <a:ext cx="9970798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add title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3062D906-C2C2-494F-8A31-AF4A693C6C81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728663" y="2255838"/>
            <a:ext cx="9971087" cy="35925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chart</a:t>
            </a:r>
          </a:p>
        </p:txBody>
      </p:sp>
    </p:spTree>
    <p:extLst>
      <p:ext uri="{BB962C8B-B14F-4D97-AF65-F5344CB8AC3E}">
        <p14:creationId xmlns:p14="http://schemas.microsoft.com/office/powerpoint/2010/main" val="20003077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Copy">
    <p:bg>
      <p:bgPr>
        <a:solidFill>
          <a:srgbClr val="E4E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43;p4">
            <a:extLst>
              <a:ext uri="{FF2B5EF4-FFF2-40B4-BE49-F238E27FC236}">
                <a16:creationId xmlns:a16="http://schemas.microsoft.com/office/drawing/2014/main" id="{32DA9B4B-14FC-4C30-A3C1-9D6E6983BC4C}"/>
              </a:ext>
            </a:extLst>
          </p:cNvPr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6684" y="5706034"/>
            <a:ext cx="1736615" cy="87523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6C175D7-FEF6-8C43-BD6B-D3CD05F56032}"/>
              </a:ext>
            </a:extLst>
          </p:cNvPr>
          <p:cNvCxnSpPr>
            <a:cxnSpLocks/>
          </p:cNvCxnSpPr>
          <p:nvPr userDrawn="1"/>
        </p:nvCxnSpPr>
        <p:spPr>
          <a:xfrm>
            <a:off x="902671" y="1670941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95319285-A053-5848-99C9-942AA6A87C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870" y="583786"/>
            <a:ext cx="9970798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add title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3062D906-C2C2-494F-8A31-AF4A693C6C81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5728063" y="2255838"/>
            <a:ext cx="4971687" cy="35925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chart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BCC619-ED06-4C54-AE74-D01953B18B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8663" y="2255838"/>
            <a:ext cx="4751387" cy="35925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9878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Text and Copy">
    <p:bg>
      <p:bgPr>
        <a:solidFill>
          <a:srgbClr val="E4E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43;p4">
            <a:extLst>
              <a:ext uri="{FF2B5EF4-FFF2-40B4-BE49-F238E27FC236}">
                <a16:creationId xmlns:a16="http://schemas.microsoft.com/office/drawing/2014/main" id="{32DA9B4B-14FC-4C30-A3C1-9D6E6983BC4C}"/>
              </a:ext>
            </a:extLst>
          </p:cNvPr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6684" y="5706034"/>
            <a:ext cx="1736615" cy="87523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6C175D7-FEF6-8C43-BD6B-D3CD05F56032}"/>
              </a:ext>
            </a:extLst>
          </p:cNvPr>
          <p:cNvCxnSpPr>
            <a:cxnSpLocks/>
          </p:cNvCxnSpPr>
          <p:nvPr userDrawn="1"/>
        </p:nvCxnSpPr>
        <p:spPr>
          <a:xfrm>
            <a:off x="902671" y="1670941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95319285-A053-5848-99C9-942AA6A87C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870" y="583786"/>
            <a:ext cx="9970798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BCC619-ED06-4C54-AE74-D01953B18B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8663" y="2255838"/>
            <a:ext cx="4751387" cy="35925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6F7F278-7C27-BA0B-0BF6-4D692E5B590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48281" y="2255838"/>
            <a:ext cx="4751387" cy="35925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3977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ld Statement Custo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8BBD622-F009-CE48-BD9E-219B943CB53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icon to insert photo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14106F-32D8-9E43-9A58-C3FB26CBE2A8}"/>
              </a:ext>
            </a:extLst>
          </p:cNvPr>
          <p:cNvSpPr/>
          <p:nvPr userDrawn="1"/>
        </p:nvSpPr>
        <p:spPr>
          <a:xfrm>
            <a:off x="2283912" y="1891432"/>
            <a:ext cx="7432110" cy="3494749"/>
          </a:xfrm>
          <a:prstGeom prst="rect">
            <a:avLst/>
          </a:prstGeom>
          <a:solidFill>
            <a:srgbClr val="E4E4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D100B8-15A9-4069-8721-C3CDED78788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379945" y="3785056"/>
            <a:ext cx="7240044" cy="1325563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Body copy goes 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D3FF8B-F929-994B-87FB-6CD0521769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79945" y="2103437"/>
            <a:ext cx="7240044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add 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7B02F0-4AE8-7E4F-9B60-641AE66E0ABD}"/>
              </a:ext>
            </a:extLst>
          </p:cNvPr>
          <p:cNvCxnSpPr>
            <a:cxnSpLocks/>
          </p:cNvCxnSpPr>
          <p:nvPr userDrawn="1"/>
        </p:nvCxnSpPr>
        <p:spPr>
          <a:xfrm>
            <a:off x="4249748" y="3183662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oogle Shape;49;p5">
            <a:extLst>
              <a:ext uri="{FF2B5EF4-FFF2-40B4-BE49-F238E27FC236}">
                <a16:creationId xmlns:a16="http://schemas.microsoft.com/office/drawing/2014/main" id="{548EACF2-C2D3-1047-B93F-82B99B5FFDE3}"/>
              </a:ext>
            </a:extLst>
          </p:cNvPr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862" y="5706034"/>
            <a:ext cx="1700437" cy="8519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6080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bg>
      <p:bgPr>
        <a:solidFill>
          <a:srgbClr val="E4E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359F2-D829-4684-814B-D078E62529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86790" y="160587"/>
            <a:ext cx="9304477" cy="1408761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078361-AA36-43B6-AD6F-A04FA2EFD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8820" y="1621086"/>
            <a:ext cx="9304479" cy="49601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9594427-504A-433A-A51F-D4E826EDD38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443163" cy="6858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icon to insert photo</a:t>
            </a:r>
          </a:p>
        </p:txBody>
      </p:sp>
    </p:spTree>
    <p:extLst>
      <p:ext uri="{BB962C8B-B14F-4D97-AF65-F5344CB8AC3E}">
        <p14:creationId xmlns:p14="http://schemas.microsoft.com/office/powerpoint/2010/main" val="17650317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ld Statement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014106F-32D8-9E43-9A58-C3FB26CBE2A8}"/>
              </a:ext>
            </a:extLst>
          </p:cNvPr>
          <p:cNvSpPr/>
          <p:nvPr userDrawn="1"/>
        </p:nvSpPr>
        <p:spPr>
          <a:xfrm>
            <a:off x="2283912" y="1891432"/>
            <a:ext cx="7432110" cy="3494749"/>
          </a:xfrm>
          <a:prstGeom prst="rect">
            <a:avLst/>
          </a:prstGeom>
          <a:solidFill>
            <a:srgbClr val="E4E4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D100B8-15A9-4069-8721-C3CDED78788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379945" y="3785056"/>
            <a:ext cx="7240044" cy="1325563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Body copy goes 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D3FF8B-F929-994B-87FB-6CD0521769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79945" y="2103437"/>
            <a:ext cx="7240044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ADD 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7B02F0-4AE8-7E4F-9B60-641AE66E0ABD}"/>
              </a:ext>
            </a:extLst>
          </p:cNvPr>
          <p:cNvCxnSpPr>
            <a:cxnSpLocks/>
          </p:cNvCxnSpPr>
          <p:nvPr userDrawn="1"/>
        </p:nvCxnSpPr>
        <p:spPr>
          <a:xfrm>
            <a:off x="4249748" y="3183662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oogle Shape;49;p5">
            <a:extLst>
              <a:ext uri="{FF2B5EF4-FFF2-40B4-BE49-F238E27FC236}">
                <a16:creationId xmlns:a16="http://schemas.microsoft.com/office/drawing/2014/main" id="{548EACF2-C2D3-1047-B93F-82B99B5FFDE3}"/>
              </a:ext>
            </a:extLst>
          </p:cNvPr>
          <p:cNvPicPr preferRelativeResize="0"/>
          <p:nvPr userDrawn="1"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862" y="5706034"/>
            <a:ext cx="1700437" cy="8519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74315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ld Statement 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014106F-32D8-9E43-9A58-C3FB26CBE2A8}"/>
              </a:ext>
            </a:extLst>
          </p:cNvPr>
          <p:cNvSpPr/>
          <p:nvPr userDrawn="1"/>
        </p:nvSpPr>
        <p:spPr>
          <a:xfrm>
            <a:off x="2283912" y="1891432"/>
            <a:ext cx="7432110" cy="3494749"/>
          </a:xfrm>
          <a:prstGeom prst="rect">
            <a:avLst/>
          </a:prstGeom>
          <a:solidFill>
            <a:srgbClr val="E4E4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D100B8-15A9-4069-8721-C3CDED78788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379945" y="3785056"/>
            <a:ext cx="7240044" cy="1325563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Body copy goes 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D3FF8B-F929-994B-87FB-6CD0521769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79945" y="2103437"/>
            <a:ext cx="7240044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add 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7B02F0-4AE8-7E4F-9B60-641AE66E0ABD}"/>
              </a:ext>
            </a:extLst>
          </p:cNvPr>
          <p:cNvCxnSpPr>
            <a:cxnSpLocks/>
          </p:cNvCxnSpPr>
          <p:nvPr userDrawn="1"/>
        </p:nvCxnSpPr>
        <p:spPr>
          <a:xfrm>
            <a:off x="4249748" y="3183662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oogle Shape;49;p5">
            <a:extLst>
              <a:ext uri="{FF2B5EF4-FFF2-40B4-BE49-F238E27FC236}">
                <a16:creationId xmlns:a16="http://schemas.microsoft.com/office/drawing/2014/main" id="{548EACF2-C2D3-1047-B93F-82B99B5FFDE3}"/>
              </a:ext>
            </a:extLst>
          </p:cNvPr>
          <p:cNvPicPr preferRelativeResize="0"/>
          <p:nvPr userDrawn="1"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862" y="5706034"/>
            <a:ext cx="1700437" cy="8519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01230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ld Statement 3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014106F-32D8-9E43-9A58-C3FB26CBE2A8}"/>
              </a:ext>
            </a:extLst>
          </p:cNvPr>
          <p:cNvSpPr/>
          <p:nvPr userDrawn="1"/>
        </p:nvSpPr>
        <p:spPr>
          <a:xfrm>
            <a:off x="2283912" y="1891432"/>
            <a:ext cx="7432110" cy="3494749"/>
          </a:xfrm>
          <a:prstGeom prst="rect">
            <a:avLst/>
          </a:prstGeom>
          <a:solidFill>
            <a:srgbClr val="E4E4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D100B8-15A9-4069-8721-C3CDED78788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379945" y="3785056"/>
            <a:ext cx="7240044" cy="1325563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Body copy goes here.</a:t>
            </a:r>
          </a:p>
          <a:p>
            <a:pPr lvl="0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D3FF8B-F929-994B-87FB-6CD0521769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79945" y="2103437"/>
            <a:ext cx="7240044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add 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7B02F0-4AE8-7E4F-9B60-641AE66E0ABD}"/>
              </a:ext>
            </a:extLst>
          </p:cNvPr>
          <p:cNvCxnSpPr>
            <a:cxnSpLocks/>
          </p:cNvCxnSpPr>
          <p:nvPr userDrawn="1"/>
        </p:nvCxnSpPr>
        <p:spPr>
          <a:xfrm>
            <a:off x="4249748" y="3183662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oogle Shape;49;p5">
            <a:extLst>
              <a:ext uri="{FF2B5EF4-FFF2-40B4-BE49-F238E27FC236}">
                <a16:creationId xmlns:a16="http://schemas.microsoft.com/office/drawing/2014/main" id="{26657873-581E-1E45-A9C2-1FD96B44DA7F}"/>
              </a:ext>
            </a:extLst>
          </p:cNvPr>
          <p:cNvPicPr preferRelativeResize="0"/>
          <p:nvPr userDrawn="1"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769042"/>
            <a:ext cx="1700437" cy="85198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B4DF88-121F-0140-9F7F-666A3922BB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74501" y="5446895"/>
            <a:ext cx="1841521" cy="295342"/>
          </a:xfrm>
        </p:spPr>
        <p:txBody>
          <a:bodyPr/>
          <a:lstStyle>
            <a:lvl1pPr>
              <a:buNone/>
              <a:defRPr sz="1200" i="1"/>
            </a:lvl1pPr>
          </a:lstStyle>
          <a:p>
            <a:pPr lvl="0"/>
            <a:r>
              <a:rPr lang="en-US" dirty="0"/>
              <a:t>(Image: Destination BC)</a:t>
            </a:r>
          </a:p>
        </p:txBody>
      </p:sp>
    </p:spTree>
    <p:extLst>
      <p:ext uri="{BB962C8B-B14F-4D97-AF65-F5344CB8AC3E}">
        <p14:creationId xmlns:p14="http://schemas.microsoft.com/office/powerpoint/2010/main" val="30602835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ld Statement 4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014106F-32D8-9E43-9A58-C3FB26CBE2A8}"/>
              </a:ext>
            </a:extLst>
          </p:cNvPr>
          <p:cNvSpPr/>
          <p:nvPr userDrawn="1"/>
        </p:nvSpPr>
        <p:spPr>
          <a:xfrm>
            <a:off x="2283912" y="1891432"/>
            <a:ext cx="7432110" cy="3494749"/>
          </a:xfrm>
          <a:prstGeom prst="rect">
            <a:avLst/>
          </a:prstGeom>
          <a:solidFill>
            <a:srgbClr val="E4E4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D100B8-15A9-4069-8721-C3CDED78788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379945" y="3785056"/>
            <a:ext cx="7240044" cy="1325563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Body copy goes 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D3FF8B-F929-994B-87FB-6CD0521769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79945" y="2103437"/>
            <a:ext cx="7240044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add 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7B02F0-4AE8-7E4F-9B60-641AE66E0ABD}"/>
              </a:ext>
            </a:extLst>
          </p:cNvPr>
          <p:cNvCxnSpPr>
            <a:cxnSpLocks/>
          </p:cNvCxnSpPr>
          <p:nvPr userDrawn="1"/>
        </p:nvCxnSpPr>
        <p:spPr>
          <a:xfrm>
            <a:off x="4249748" y="3183662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oogle Shape;49;p5">
            <a:extLst>
              <a:ext uri="{FF2B5EF4-FFF2-40B4-BE49-F238E27FC236}">
                <a16:creationId xmlns:a16="http://schemas.microsoft.com/office/drawing/2014/main" id="{26657873-581E-1E45-A9C2-1FD96B44DA7F}"/>
              </a:ext>
            </a:extLst>
          </p:cNvPr>
          <p:cNvPicPr preferRelativeResize="0"/>
          <p:nvPr userDrawn="1"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769042"/>
            <a:ext cx="1700437" cy="85198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FCBAD10-1364-EA47-86A6-46FE0A1F355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74501" y="5446895"/>
            <a:ext cx="1841521" cy="295342"/>
          </a:xfrm>
        </p:spPr>
        <p:txBody>
          <a:bodyPr/>
          <a:lstStyle>
            <a:lvl1pPr>
              <a:buNone/>
              <a:defRPr sz="1200" i="1"/>
            </a:lvl1pPr>
          </a:lstStyle>
          <a:p>
            <a:pPr lvl="0"/>
            <a:r>
              <a:rPr lang="en-US" dirty="0"/>
              <a:t>(Image: Destination BC)</a:t>
            </a:r>
          </a:p>
        </p:txBody>
      </p:sp>
    </p:spTree>
    <p:extLst>
      <p:ext uri="{BB962C8B-B14F-4D97-AF65-F5344CB8AC3E}">
        <p14:creationId xmlns:p14="http://schemas.microsoft.com/office/powerpoint/2010/main" val="38399706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CE480AF-405E-2044-BB9C-5D5DA718B046}"/>
              </a:ext>
            </a:extLst>
          </p:cNvPr>
          <p:cNvSpPr/>
          <p:nvPr userDrawn="1"/>
        </p:nvSpPr>
        <p:spPr>
          <a:xfrm>
            <a:off x="0" y="365126"/>
            <a:ext cx="7367848" cy="149704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14106F-32D8-9E43-9A58-C3FB26CBE2A8}"/>
              </a:ext>
            </a:extLst>
          </p:cNvPr>
          <p:cNvSpPr/>
          <p:nvPr userDrawn="1"/>
        </p:nvSpPr>
        <p:spPr>
          <a:xfrm>
            <a:off x="2609589" y="2167003"/>
            <a:ext cx="3177436" cy="3494749"/>
          </a:xfrm>
          <a:prstGeom prst="rect">
            <a:avLst/>
          </a:prstGeom>
          <a:solidFill>
            <a:srgbClr val="E4E4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D100B8-15A9-4069-8721-C3CDED78788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956141" y="2580364"/>
            <a:ext cx="2279737" cy="261793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Body copy goes 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D3FF8B-F929-994B-87FB-6CD0521769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3733" y="536603"/>
            <a:ext cx="7240044" cy="1325563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here to add 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7B02F0-4AE8-7E4F-9B60-641AE66E0ABD}"/>
              </a:ext>
            </a:extLst>
          </p:cNvPr>
          <p:cNvCxnSpPr>
            <a:cxnSpLocks/>
          </p:cNvCxnSpPr>
          <p:nvPr userDrawn="1"/>
        </p:nvCxnSpPr>
        <p:spPr>
          <a:xfrm>
            <a:off x="331218" y="1605383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oogle Shape;49;p5">
            <a:extLst>
              <a:ext uri="{FF2B5EF4-FFF2-40B4-BE49-F238E27FC236}">
                <a16:creationId xmlns:a16="http://schemas.microsoft.com/office/drawing/2014/main" id="{26657873-581E-1E45-A9C2-1FD96B44DA7F}"/>
              </a:ext>
            </a:extLst>
          </p:cNvPr>
          <p:cNvPicPr preferRelativeResize="0"/>
          <p:nvPr userDrawn="1"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769042"/>
            <a:ext cx="1700437" cy="85198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DFF1C09-B85E-B94C-B7C2-FEEFCD127A67}"/>
              </a:ext>
            </a:extLst>
          </p:cNvPr>
          <p:cNvSpPr/>
          <p:nvPr userDrawn="1"/>
        </p:nvSpPr>
        <p:spPr>
          <a:xfrm>
            <a:off x="6133578" y="2167003"/>
            <a:ext cx="3177436" cy="3494749"/>
          </a:xfrm>
          <a:prstGeom prst="rect">
            <a:avLst/>
          </a:prstGeom>
          <a:solidFill>
            <a:srgbClr val="E4E4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BAB22BC-4640-9B4C-8429-CDE29FF3333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82427" y="2573954"/>
            <a:ext cx="2279737" cy="2617938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Body copy goes here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105E2966-A6B3-C741-8C7D-557F1B835F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48825" y="5749011"/>
            <a:ext cx="1841521" cy="295342"/>
          </a:xfrm>
        </p:spPr>
        <p:txBody>
          <a:bodyPr/>
          <a:lstStyle>
            <a:lvl1pPr>
              <a:buNone/>
              <a:defRPr sz="1200" i="1"/>
            </a:lvl1pPr>
          </a:lstStyle>
          <a:p>
            <a:pPr lvl="0"/>
            <a:r>
              <a:rPr lang="en-US" dirty="0"/>
              <a:t>(Image: Destination BC)</a:t>
            </a:r>
          </a:p>
        </p:txBody>
      </p:sp>
    </p:spTree>
    <p:extLst>
      <p:ext uri="{BB962C8B-B14F-4D97-AF65-F5344CB8AC3E}">
        <p14:creationId xmlns:p14="http://schemas.microsoft.com/office/powerpoint/2010/main" val="29926431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CE480AF-405E-2044-BB9C-5D5DA718B046}"/>
              </a:ext>
            </a:extLst>
          </p:cNvPr>
          <p:cNvSpPr/>
          <p:nvPr userDrawn="1"/>
        </p:nvSpPr>
        <p:spPr>
          <a:xfrm>
            <a:off x="0" y="365126"/>
            <a:ext cx="7367848" cy="1497040"/>
          </a:xfrm>
          <a:prstGeom prst="rect">
            <a:avLst/>
          </a:prstGeom>
          <a:solidFill>
            <a:srgbClr val="5987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14106F-32D8-9E43-9A58-C3FB26CBE2A8}"/>
              </a:ext>
            </a:extLst>
          </p:cNvPr>
          <p:cNvSpPr/>
          <p:nvPr userDrawn="1"/>
        </p:nvSpPr>
        <p:spPr>
          <a:xfrm>
            <a:off x="616019" y="2167003"/>
            <a:ext cx="3622308" cy="3494749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DFF1C09-B85E-B94C-B7C2-FEEFCD127A67}"/>
              </a:ext>
            </a:extLst>
          </p:cNvPr>
          <p:cNvSpPr/>
          <p:nvPr userDrawn="1"/>
        </p:nvSpPr>
        <p:spPr>
          <a:xfrm>
            <a:off x="4435642" y="2167003"/>
            <a:ext cx="3622308" cy="3494749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7B02F0-4AE8-7E4F-9B60-641AE66E0ABD}"/>
              </a:ext>
            </a:extLst>
          </p:cNvPr>
          <p:cNvCxnSpPr>
            <a:cxnSpLocks/>
          </p:cNvCxnSpPr>
          <p:nvPr userDrawn="1"/>
        </p:nvCxnSpPr>
        <p:spPr>
          <a:xfrm>
            <a:off x="331218" y="1605383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41563AD9-8AF9-1A44-BF27-5C533129AF4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48825" y="5749011"/>
            <a:ext cx="1841521" cy="295342"/>
          </a:xfrm>
        </p:spPr>
        <p:txBody>
          <a:bodyPr/>
          <a:lstStyle>
            <a:lvl1pPr>
              <a:buNone/>
              <a:defRPr sz="1200" i="1"/>
            </a:lvl1pPr>
          </a:lstStyle>
          <a:p>
            <a:pPr lvl="0"/>
            <a:r>
              <a:rPr lang="en-US" dirty="0"/>
              <a:t>(Image: Destination BC)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C4E7BD5-EC88-1E38-07B0-AC0FF07C3225}"/>
              </a:ext>
            </a:extLst>
          </p:cNvPr>
          <p:cNvSpPr/>
          <p:nvPr userDrawn="1"/>
        </p:nvSpPr>
        <p:spPr>
          <a:xfrm>
            <a:off x="8245641" y="2167003"/>
            <a:ext cx="3622308" cy="3494749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2215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0A2D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695012E-E658-7B49-ADFD-CE1C8EF87CCA}"/>
              </a:ext>
            </a:extLst>
          </p:cNvPr>
          <p:cNvSpPr/>
          <p:nvPr userDrawn="1"/>
        </p:nvSpPr>
        <p:spPr>
          <a:xfrm>
            <a:off x="1" y="2302381"/>
            <a:ext cx="12192000" cy="357865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8FCBD1-C609-4342-B7BB-F07D8B4447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76753" y="713984"/>
            <a:ext cx="7948863" cy="1178141"/>
          </a:xfrm>
        </p:spPr>
        <p:txBody>
          <a:bodyPr anchor="b"/>
          <a:lstStyle>
            <a:lvl1pPr algn="r">
              <a:defRPr sz="6000"/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7AD7E9-B7AE-4B0A-8076-B5C3FC71C7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9016" y="2944692"/>
            <a:ext cx="7086600" cy="1655762"/>
          </a:xfrm>
        </p:spPr>
        <p:txBody>
          <a:bodyPr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  <a:p>
            <a:r>
              <a:rPr lang="en-US" dirty="0"/>
              <a:t>Title</a:t>
            </a:r>
          </a:p>
          <a:p>
            <a:r>
              <a:rPr lang="en-US" dirty="0"/>
              <a:t>(xxx) xxx - xxx</a:t>
            </a:r>
          </a:p>
          <a:p>
            <a:r>
              <a:rPr lang="en-US" dirty="0"/>
              <a:t>email</a:t>
            </a:r>
          </a:p>
          <a:p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C49AC54-F6E9-43B4-8FB5-D9FCF7E2F0E8}"/>
              </a:ext>
            </a:extLst>
          </p:cNvPr>
          <p:cNvCxnSpPr>
            <a:cxnSpLocks/>
          </p:cNvCxnSpPr>
          <p:nvPr userDrawn="1"/>
        </p:nvCxnSpPr>
        <p:spPr>
          <a:xfrm flipH="1">
            <a:off x="4239016" y="1441188"/>
            <a:ext cx="2890381" cy="0"/>
          </a:xfrm>
          <a:prstGeom prst="line">
            <a:avLst/>
          </a:prstGeom>
          <a:ln w="254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1F62031C-08E8-C24C-AE41-0E6B9BF2B03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189123" cy="6858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icon to insert photo</a:t>
            </a:r>
          </a:p>
        </p:txBody>
      </p:sp>
    </p:spTree>
    <p:extLst>
      <p:ext uri="{BB962C8B-B14F-4D97-AF65-F5344CB8AC3E}">
        <p14:creationId xmlns:p14="http://schemas.microsoft.com/office/powerpoint/2010/main" val="2346214152"/>
      </p:ext>
    </p:extLst>
  </p:cSld>
  <p:clrMapOvr>
    <a:masterClrMapping/>
  </p:clrMapOvr>
  <p:hf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bg>
      <p:bgPr>
        <a:solidFill>
          <a:srgbClr val="E4E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359F2-D829-4684-814B-D078E62529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86790" y="160587"/>
            <a:ext cx="9304477" cy="1408761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078361-AA36-43B6-AD6F-A04FA2EFD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8820" y="1621086"/>
            <a:ext cx="9304479" cy="328742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9594427-504A-433A-A51F-D4E826EDD38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443163" cy="6858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icon to insert photo</a:t>
            </a:r>
          </a:p>
        </p:txBody>
      </p:sp>
      <p:sp>
        <p:nvSpPr>
          <p:cNvPr id="5" name="Google Shape;143;p26">
            <a:extLst>
              <a:ext uri="{FF2B5EF4-FFF2-40B4-BE49-F238E27FC236}">
                <a16:creationId xmlns:a16="http://schemas.microsoft.com/office/drawing/2014/main" id="{5B7D476B-331A-4D63-9E2C-BDDCE8A2F15A}"/>
              </a:ext>
            </a:extLst>
          </p:cNvPr>
          <p:cNvSpPr/>
          <p:nvPr userDrawn="1"/>
        </p:nvSpPr>
        <p:spPr>
          <a:xfrm>
            <a:off x="6562500" y="5342389"/>
            <a:ext cx="1153704" cy="1158875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45;p26">
            <a:extLst>
              <a:ext uri="{FF2B5EF4-FFF2-40B4-BE49-F238E27FC236}">
                <a16:creationId xmlns:a16="http://schemas.microsoft.com/office/drawing/2014/main" id="{1F68926D-CE3E-4937-BF05-1A5FD984EAB2}"/>
              </a:ext>
            </a:extLst>
          </p:cNvPr>
          <p:cNvSpPr/>
          <p:nvPr userDrawn="1"/>
        </p:nvSpPr>
        <p:spPr>
          <a:xfrm>
            <a:off x="10749595" y="5324793"/>
            <a:ext cx="1153704" cy="1158875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46;p26">
            <a:extLst>
              <a:ext uri="{FF2B5EF4-FFF2-40B4-BE49-F238E27FC236}">
                <a16:creationId xmlns:a16="http://schemas.microsoft.com/office/drawing/2014/main" id="{D136DD88-4E7A-44E6-AD5B-229308FDAAA8}"/>
              </a:ext>
            </a:extLst>
          </p:cNvPr>
          <p:cNvSpPr/>
          <p:nvPr userDrawn="1"/>
        </p:nvSpPr>
        <p:spPr>
          <a:xfrm>
            <a:off x="7904924" y="5324805"/>
            <a:ext cx="1153704" cy="1158875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49;p26">
            <a:extLst>
              <a:ext uri="{FF2B5EF4-FFF2-40B4-BE49-F238E27FC236}">
                <a16:creationId xmlns:a16="http://schemas.microsoft.com/office/drawing/2014/main" id="{5B567FEB-034E-4403-8455-8E95ABC74426}"/>
              </a:ext>
            </a:extLst>
          </p:cNvPr>
          <p:cNvSpPr txBox="1"/>
          <p:nvPr userDrawn="1"/>
        </p:nvSpPr>
        <p:spPr>
          <a:xfrm>
            <a:off x="6774064" y="5690086"/>
            <a:ext cx="730800" cy="4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3999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000" b="1" dirty="0">
                <a:solidFill>
                  <a:srgbClr val="13283F"/>
                </a:solidFill>
                <a:latin typeface="Avenir"/>
                <a:ea typeface="Avenir"/>
                <a:cs typeface="Avenir"/>
                <a:sym typeface="Avenir"/>
              </a:rPr>
              <a:t>HEALTH &amp; SAFETY</a:t>
            </a:r>
            <a:endParaRPr sz="1000" b="1" dirty="0">
              <a:solidFill>
                <a:srgbClr val="1328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" name="Google Shape;150;p26">
            <a:extLst>
              <a:ext uri="{FF2B5EF4-FFF2-40B4-BE49-F238E27FC236}">
                <a16:creationId xmlns:a16="http://schemas.microsoft.com/office/drawing/2014/main" id="{61F4A821-EDF8-4AFA-9B50-F4B57A328F0E}"/>
              </a:ext>
            </a:extLst>
          </p:cNvPr>
          <p:cNvSpPr txBox="1"/>
          <p:nvPr userDrawn="1"/>
        </p:nvSpPr>
        <p:spPr>
          <a:xfrm>
            <a:off x="8045517" y="5701378"/>
            <a:ext cx="873600" cy="4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3999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000" b="1" dirty="0">
                <a:solidFill>
                  <a:srgbClr val="13283F"/>
                </a:solidFill>
                <a:latin typeface="Avenir"/>
                <a:ea typeface="Avenir"/>
                <a:cs typeface="Avenir"/>
                <a:sym typeface="Avenir"/>
              </a:rPr>
              <a:t>HUMAN RESOURCES</a:t>
            </a:r>
            <a:endParaRPr sz="1000" b="1" dirty="0">
              <a:solidFill>
                <a:srgbClr val="1328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" name="Google Shape;152;p26">
            <a:extLst>
              <a:ext uri="{FF2B5EF4-FFF2-40B4-BE49-F238E27FC236}">
                <a16:creationId xmlns:a16="http://schemas.microsoft.com/office/drawing/2014/main" id="{AF7CA4E3-AE80-497A-AAB4-180985371693}"/>
              </a:ext>
            </a:extLst>
          </p:cNvPr>
          <p:cNvSpPr/>
          <p:nvPr userDrawn="1"/>
        </p:nvSpPr>
        <p:spPr>
          <a:xfrm>
            <a:off x="9327270" y="5324793"/>
            <a:ext cx="1153704" cy="1158875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53;p26">
            <a:extLst>
              <a:ext uri="{FF2B5EF4-FFF2-40B4-BE49-F238E27FC236}">
                <a16:creationId xmlns:a16="http://schemas.microsoft.com/office/drawing/2014/main" id="{85EAC69A-3D0C-46C5-A7B1-91173FCA9694}"/>
              </a:ext>
            </a:extLst>
          </p:cNvPr>
          <p:cNvSpPr txBox="1"/>
          <p:nvPr userDrawn="1"/>
        </p:nvSpPr>
        <p:spPr>
          <a:xfrm>
            <a:off x="9531626" y="5672479"/>
            <a:ext cx="765313" cy="4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3999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000" b="1" dirty="0">
                <a:solidFill>
                  <a:srgbClr val="13283F"/>
                </a:solidFill>
                <a:latin typeface="Avenir"/>
                <a:ea typeface="Avenir"/>
                <a:cs typeface="Avenir"/>
                <a:sym typeface="Avenir"/>
              </a:rPr>
              <a:t>INDUSTRY TRAINING</a:t>
            </a:r>
            <a:endParaRPr sz="500" b="1" i="0" u="none" strike="noStrike" cap="none" dirty="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3" name="Google Shape;154;p26">
            <a:extLst>
              <a:ext uri="{FF2B5EF4-FFF2-40B4-BE49-F238E27FC236}">
                <a16:creationId xmlns:a16="http://schemas.microsoft.com/office/drawing/2014/main" id="{4401BB30-23A5-4C1F-AB7A-007B52A25A39}"/>
              </a:ext>
            </a:extLst>
          </p:cNvPr>
          <p:cNvSpPr txBox="1"/>
          <p:nvPr userDrawn="1"/>
        </p:nvSpPr>
        <p:spPr>
          <a:xfrm>
            <a:off x="10972800" y="5605076"/>
            <a:ext cx="745435" cy="4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3999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000" b="1" dirty="0">
                <a:solidFill>
                  <a:srgbClr val="13283F"/>
                </a:solidFill>
                <a:latin typeface="Avenir"/>
                <a:ea typeface="Avenir"/>
                <a:cs typeface="Avenir"/>
                <a:sym typeface="Avenir"/>
              </a:rPr>
              <a:t>RESEARCH: LMI &amp; STRATEGY</a:t>
            </a:r>
            <a:endParaRPr sz="500" b="1" i="0" u="none" strike="noStrike" cap="none" dirty="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EA985F2-CB65-4DEC-968A-1A9D9DA4C1E9}"/>
              </a:ext>
            </a:extLst>
          </p:cNvPr>
          <p:cNvCxnSpPr>
            <a:cxnSpLocks/>
          </p:cNvCxnSpPr>
          <p:nvPr userDrawn="1"/>
        </p:nvCxnSpPr>
        <p:spPr>
          <a:xfrm flipH="1">
            <a:off x="7146758" y="5125453"/>
            <a:ext cx="475654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17E91FF-7CFB-BD4C-AF52-20782B4A029B}"/>
              </a:ext>
            </a:extLst>
          </p:cNvPr>
          <p:cNvCxnSpPr>
            <a:cxnSpLocks/>
          </p:cNvCxnSpPr>
          <p:nvPr userDrawn="1"/>
        </p:nvCxnSpPr>
        <p:spPr>
          <a:xfrm>
            <a:off x="2707069" y="427936"/>
            <a:ext cx="1539254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114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359F2-D829-4684-814B-D078E62529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08887" y="160587"/>
            <a:ext cx="7006444" cy="1408761"/>
          </a:xfrm>
        </p:spPr>
        <p:txBody>
          <a:bodyPr>
            <a:normAutofit/>
          </a:bodyPr>
          <a:lstStyle>
            <a:lvl1pPr algn="r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078361-AA36-43B6-AD6F-A04FA2EFD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6853" y="1621086"/>
            <a:ext cx="7006446" cy="4960187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9594427-504A-433A-A51F-D4E826EDD38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31758" y="0"/>
            <a:ext cx="3189123" cy="685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photo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C887525-BEDB-453A-881B-21F4160B560F}"/>
              </a:ext>
            </a:extLst>
          </p:cNvPr>
          <p:cNvCxnSpPr>
            <a:cxnSpLocks/>
          </p:cNvCxnSpPr>
          <p:nvPr userDrawn="1"/>
        </p:nvCxnSpPr>
        <p:spPr>
          <a:xfrm>
            <a:off x="696845" y="-1343743"/>
            <a:ext cx="0" cy="40766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oogle Shape;43;p4">
            <a:extLst>
              <a:ext uri="{FF2B5EF4-FFF2-40B4-BE49-F238E27FC236}">
                <a16:creationId xmlns:a16="http://schemas.microsoft.com/office/drawing/2014/main" id="{6E4945E2-2948-4F4A-B1D1-FE9DAE5FB2B3}"/>
              </a:ext>
            </a:extLst>
          </p:cNvPr>
          <p:cNvPicPr preferRelativeResize="0"/>
          <p:nvPr userDrawn="1"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6684" y="5706034"/>
            <a:ext cx="1736615" cy="87523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8422A84-242D-4E20-A0BA-C37760DBF1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" y="2968668"/>
            <a:ext cx="1431738" cy="3707704"/>
          </a:xfrm>
          <a:prstGeom prst="rect">
            <a:avLst/>
          </a:prstGeom>
        </p:spPr>
        <p:txBody>
          <a:bodyPr vert="vert270" lIns="0" tIns="0" rIns="0" bIns="0" anchor="ctr" anchorCtr="0"/>
          <a:lstStyle>
            <a:lvl1pPr marL="0" indent="0" algn="r">
              <a:lnSpc>
                <a:spcPts val="2400"/>
              </a:lnSpc>
              <a:buNone/>
              <a:defRPr sz="2400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B4AE855-2BF6-0E4E-AE1F-6FA2336986F9}"/>
              </a:ext>
            </a:extLst>
          </p:cNvPr>
          <p:cNvCxnSpPr>
            <a:cxnSpLocks/>
          </p:cNvCxnSpPr>
          <p:nvPr userDrawn="1"/>
        </p:nvCxnSpPr>
        <p:spPr>
          <a:xfrm>
            <a:off x="8293677" y="1242128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0871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E036D-727C-4666-A1C3-A65A444D0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042444"/>
            <a:ext cx="586898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DD40B4-3B2F-4BC8-B64D-A40ED5D6C3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717551"/>
            <a:ext cx="5868988" cy="17827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Google Shape;49;p5">
            <a:extLst>
              <a:ext uri="{FF2B5EF4-FFF2-40B4-BE49-F238E27FC236}">
                <a16:creationId xmlns:a16="http://schemas.microsoft.com/office/drawing/2014/main" id="{A950525C-7EAB-40D9-8DA1-58EDACD5DF26}"/>
              </a:ext>
            </a:extLst>
          </p:cNvPr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862" y="5729286"/>
            <a:ext cx="1700437" cy="85198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56;p6">
            <a:extLst>
              <a:ext uri="{FF2B5EF4-FFF2-40B4-BE49-F238E27FC236}">
                <a16:creationId xmlns:a16="http://schemas.microsoft.com/office/drawing/2014/main" id="{530F36A1-3E12-49B3-A478-45FF2CD54274}"/>
              </a:ext>
            </a:extLst>
          </p:cNvPr>
          <p:cNvSpPr/>
          <p:nvPr userDrawn="1"/>
        </p:nvSpPr>
        <p:spPr>
          <a:xfrm>
            <a:off x="7236048" y="3497776"/>
            <a:ext cx="1602966" cy="1610151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rgbClr val="78BE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235E4C95-00C9-4A63-8633-99F8D5DC871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226708" y="3501814"/>
            <a:ext cx="1602967" cy="1610150"/>
          </a:xfrm>
          <a:prstGeom prst="ellipse">
            <a:avLst/>
          </a:prstGeom>
        </p:spPr>
        <p:txBody>
          <a:bodyPr/>
          <a:lstStyle>
            <a:lvl1pPr marL="11430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insert photo</a:t>
            </a:r>
          </a:p>
        </p:txBody>
      </p:sp>
      <p:sp>
        <p:nvSpPr>
          <p:cNvPr id="23" name="Google Shape;56;p6">
            <a:extLst>
              <a:ext uri="{FF2B5EF4-FFF2-40B4-BE49-F238E27FC236}">
                <a16:creationId xmlns:a16="http://schemas.microsoft.com/office/drawing/2014/main" id="{371D19A1-F85D-45E4-BCD1-4C87B2C03E9E}"/>
              </a:ext>
            </a:extLst>
          </p:cNvPr>
          <p:cNvSpPr/>
          <p:nvPr userDrawn="1"/>
        </p:nvSpPr>
        <p:spPr>
          <a:xfrm>
            <a:off x="9169835" y="2854624"/>
            <a:ext cx="1602966" cy="1610151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rgbClr val="78BE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AEBEB666-5722-461F-BC37-C9B992D4003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60495" y="2858662"/>
            <a:ext cx="1602967" cy="1610150"/>
          </a:xfrm>
          <a:prstGeom prst="ellipse">
            <a:avLst/>
          </a:prstGeom>
        </p:spPr>
        <p:txBody>
          <a:bodyPr/>
          <a:lstStyle>
            <a:lvl1pPr marL="11430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insert photo</a:t>
            </a:r>
          </a:p>
          <a:p>
            <a:endParaRPr lang="en-US" dirty="0"/>
          </a:p>
        </p:txBody>
      </p:sp>
      <p:sp>
        <p:nvSpPr>
          <p:cNvPr id="33" name="Google Shape;56;p6">
            <a:extLst>
              <a:ext uri="{FF2B5EF4-FFF2-40B4-BE49-F238E27FC236}">
                <a16:creationId xmlns:a16="http://schemas.microsoft.com/office/drawing/2014/main" id="{55A7EE86-A4C0-43B4-8D6F-2E07A146BAF1}"/>
              </a:ext>
            </a:extLst>
          </p:cNvPr>
          <p:cNvSpPr/>
          <p:nvPr userDrawn="1"/>
        </p:nvSpPr>
        <p:spPr>
          <a:xfrm>
            <a:off x="7469728" y="1523350"/>
            <a:ext cx="1602966" cy="1610151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rgbClr val="78BE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3E3B5621-4B14-4716-B907-D3156825590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460388" y="1527388"/>
            <a:ext cx="1602967" cy="1610150"/>
          </a:xfrm>
          <a:prstGeom prst="ellipse">
            <a:avLst/>
          </a:prstGeom>
        </p:spPr>
        <p:txBody>
          <a:bodyPr/>
          <a:lstStyle>
            <a:lvl1pPr marL="114300" indent="0">
              <a:buNone/>
              <a:defRPr sz="10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icon to insert photo</a:t>
            </a:r>
          </a:p>
        </p:txBody>
      </p:sp>
      <p:sp>
        <p:nvSpPr>
          <p:cNvPr id="35" name="Google Shape;56;p6">
            <a:extLst>
              <a:ext uri="{FF2B5EF4-FFF2-40B4-BE49-F238E27FC236}">
                <a16:creationId xmlns:a16="http://schemas.microsoft.com/office/drawing/2014/main" id="{1A49DB93-FD82-4BC7-9D10-532B956AA183}"/>
              </a:ext>
            </a:extLst>
          </p:cNvPr>
          <p:cNvSpPr/>
          <p:nvPr userDrawn="1"/>
        </p:nvSpPr>
        <p:spPr>
          <a:xfrm>
            <a:off x="9030761" y="353999"/>
            <a:ext cx="1602966" cy="1610151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rgbClr val="78BE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BF0F2077-5272-48DF-821C-009B46DF66E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021421" y="358037"/>
            <a:ext cx="1602967" cy="1610150"/>
          </a:xfrm>
          <a:prstGeom prst="ellipse">
            <a:avLst/>
          </a:prstGeom>
        </p:spPr>
        <p:txBody>
          <a:bodyPr/>
          <a:lstStyle>
            <a:lvl1pPr marL="11430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insert photo</a:t>
            </a:r>
          </a:p>
        </p:txBody>
      </p:sp>
      <p:sp>
        <p:nvSpPr>
          <p:cNvPr id="37" name="Google Shape;56;p6">
            <a:extLst>
              <a:ext uri="{FF2B5EF4-FFF2-40B4-BE49-F238E27FC236}">
                <a16:creationId xmlns:a16="http://schemas.microsoft.com/office/drawing/2014/main" id="{05C5C4A3-46CF-4BCF-ADEC-C81F35F641D6}"/>
              </a:ext>
            </a:extLst>
          </p:cNvPr>
          <p:cNvSpPr/>
          <p:nvPr userDrawn="1"/>
        </p:nvSpPr>
        <p:spPr>
          <a:xfrm>
            <a:off x="10449995" y="1415275"/>
            <a:ext cx="1602966" cy="1610151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rgbClr val="78BE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Picture Placeholder 2">
            <a:extLst>
              <a:ext uri="{FF2B5EF4-FFF2-40B4-BE49-F238E27FC236}">
                <a16:creationId xmlns:a16="http://schemas.microsoft.com/office/drawing/2014/main" id="{D4BCB6F5-2AD5-406F-821C-B9FA2746866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0440655" y="1419313"/>
            <a:ext cx="1602967" cy="1610150"/>
          </a:xfrm>
          <a:prstGeom prst="ellipse">
            <a:avLst/>
          </a:prstGeom>
        </p:spPr>
        <p:txBody>
          <a:bodyPr/>
          <a:lstStyle>
            <a:lvl1pPr marL="114300" indent="0">
              <a:buNone/>
              <a:defRPr sz="10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icon to insert photo</a:t>
            </a:r>
          </a:p>
        </p:txBody>
      </p:sp>
      <p:sp>
        <p:nvSpPr>
          <p:cNvPr id="39" name="Google Shape;56;p6">
            <a:extLst>
              <a:ext uri="{FF2B5EF4-FFF2-40B4-BE49-F238E27FC236}">
                <a16:creationId xmlns:a16="http://schemas.microsoft.com/office/drawing/2014/main" id="{E29169CE-A6AF-4016-B4A2-C05DAE512F54}"/>
              </a:ext>
            </a:extLst>
          </p:cNvPr>
          <p:cNvSpPr/>
          <p:nvPr userDrawn="1"/>
        </p:nvSpPr>
        <p:spPr>
          <a:xfrm>
            <a:off x="8837689" y="4629574"/>
            <a:ext cx="1602966" cy="1610151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rgbClr val="78BE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Picture Placeholder 2">
            <a:extLst>
              <a:ext uri="{FF2B5EF4-FFF2-40B4-BE49-F238E27FC236}">
                <a16:creationId xmlns:a16="http://schemas.microsoft.com/office/drawing/2014/main" id="{833C59EF-1EA8-434A-9229-C6CD565B9A0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828349" y="4633612"/>
            <a:ext cx="1602967" cy="1610150"/>
          </a:xfrm>
          <a:prstGeom prst="ellipse">
            <a:avLst/>
          </a:prstGeom>
        </p:spPr>
        <p:txBody>
          <a:bodyPr/>
          <a:lstStyle>
            <a:lvl1pPr marL="11430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insert photo</a:t>
            </a:r>
          </a:p>
          <a:p>
            <a:endParaRPr lang="en-US" dirty="0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28718AB-02AB-4F8D-BFAB-347170E452B0}"/>
              </a:ext>
            </a:extLst>
          </p:cNvPr>
          <p:cNvCxnSpPr/>
          <p:nvPr userDrawn="1"/>
        </p:nvCxnSpPr>
        <p:spPr>
          <a:xfrm>
            <a:off x="914400" y="6129867"/>
            <a:ext cx="225777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4199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4">
    <p:bg>
      <p:bgPr>
        <a:solidFill>
          <a:srgbClr val="E4E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D6A99-A354-4454-A1F9-AEB7139DB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2199" y="365125"/>
            <a:ext cx="5731099" cy="132556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58FAEB-CEDD-4892-8EFB-D74B7542A19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4657725"/>
            <a:ext cx="3662363" cy="1519237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INSPIRATIONAL QUOTE HERE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5D8305-D1AD-4BBE-9FF7-537CA83F00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731099" cy="47556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Google Shape;43;p4">
            <a:extLst>
              <a:ext uri="{FF2B5EF4-FFF2-40B4-BE49-F238E27FC236}">
                <a16:creationId xmlns:a16="http://schemas.microsoft.com/office/drawing/2014/main" id="{485BBE19-7481-45B4-A27A-BE0BED664062}"/>
              </a:ext>
            </a:extLst>
          </p:cNvPr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6684" y="5706034"/>
            <a:ext cx="1736615" cy="87523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6394057-55F9-4CC4-A0F2-B372A42AB794}"/>
              </a:ext>
            </a:extLst>
          </p:cNvPr>
          <p:cNvSpPr/>
          <p:nvPr userDrawn="1"/>
        </p:nvSpPr>
        <p:spPr>
          <a:xfrm>
            <a:off x="385763" y="365125"/>
            <a:ext cx="4314825" cy="306387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7AD31D6-DE66-4B60-BEE8-F1B5BF7F005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71500" y="514350"/>
            <a:ext cx="2143125" cy="32146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insert photo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D5F60C36-8172-4676-B4C6-676AC61994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900362" y="514350"/>
            <a:ext cx="2143125" cy="32146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insert photo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1569090-EF62-48E7-A80A-30A3C0E25CD4}"/>
              </a:ext>
            </a:extLst>
          </p:cNvPr>
          <p:cNvCxnSpPr/>
          <p:nvPr userDrawn="1"/>
        </p:nvCxnSpPr>
        <p:spPr>
          <a:xfrm>
            <a:off x="838200" y="5557838"/>
            <a:ext cx="1347788" cy="0"/>
          </a:xfrm>
          <a:prstGeom prst="line">
            <a:avLst/>
          </a:prstGeom>
          <a:ln w="15875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638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051CBBD-D5E1-4730-8FC0-45FFAC00EB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85863" y="0"/>
            <a:ext cx="3514725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8F0EFD-EF8C-4E8F-B887-E234280EDA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9213" y="365125"/>
            <a:ext cx="6226174" cy="1325563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9B4135-21BF-4431-8841-C66DCCF3EE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743325" y="1681163"/>
            <a:ext cx="7612063" cy="823912"/>
          </a:xfrm>
          <a:solidFill>
            <a:srgbClr val="E4E4E4"/>
          </a:solidFill>
        </p:spPr>
        <p:txBody>
          <a:bodyPr anchor="b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39DF19-213E-4F3A-B100-78789A2C10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743325" y="2505075"/>
            <a:ext cx="7612063" cy="3031429"/>
          </a:xfrm>
          <a:solidFill>
            <a:srgbClr val="E4E4E4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Google Shape;49;p5">
            <a:extLst>
              <a:ext uri="{FF2B5EF4-FFF2-40B4-BE49-F238E27FC236}">
                <a16:creationId xmlns:a16="http://schemas.microsoft.com/office/drawing/2014/main" id="{4B2266AF-9401-5846-ABB1-7D791949519A}"/>
              </a:ext>
            </a:extLst>
          </p:cNvPr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862" y="5729286"/>
            <a:ext cx="1700437" cy="85198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3DAA96-6080-794C-8E16-0B89DCCF3F37}"/>
              </a:ext>
            </a:extLst>
          </p:cNvPr>
          <p:cNvCxnSpPr>
            <a:cxnSpLocks/>
          </p:cNvCxnSpPr>
          <p:nvPr userDrawn="1"/>
        </p:nvCxnSpPr>
        <p:spPr>
          <a:xfrm>
            <a:off x="7717480" y="540670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3B37079-9AE8-FF46-8E5C-4B2B4918255C}"/>
              </a:ext>
            </a:extLst>
          </p:cNvPr>
          <p:cNvCxnSpPr>
            <a:cxnSpLocks/>
          </p:cNvCxnSpPr>
          <p:nvPr userDrawn="1"/>
        </p:nvCxnSpPr>
        <p:spPr>
          <a:xfrm>
            <a:off x="559057" y="-796192"/>
            <a:ext cx="0" cy="352908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34E192B3-FC38-6A42-BA19-422FF1D047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" y="2956142"/>
            <a:ext cx="1185862" cy="3625132"/>
          </a:xfrm>
          <a:prstGeom prst="rect">
            <a:avLst/>
          </a:prstGeom>
        </p:spPr>
        <p:txBody>
          <a:bodyPr vert="vert270" lIns="0" tIns="0" rIns="0" bIns="0" anchor="ctr" anchorCtr="0"/>
          <a:lstStyle>
            <a:lvl1pPr marL="0" indent="0" algn="r">
              <a:lnSpc>
                <a:spcPts val="2400"/>
              </a:lnSpc>
              <a:buNone/>
              <a:defRPr sz="2400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136549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6">
    <p:bg>
      <p:bgPr>
        <a:solidFill>
          <a:srgbClr val="E4E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051CBBD-D5E1-4730-8FC0-45FFAC00EB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85863" y="0"/>
            <a:ext cx="3514725" cy="6858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8F0EFD-EF8C-4E8F-B887-E234280ED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9213" y="365125"/>
            <a:ext cx="6226174" cy="1325563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3C2EEAC-EE90-4F27-8322-252987072C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9387" y="2981194"/>
            <a:ext cx="792163" cy="3600077"/>
          </a:xfrm>
          <a:noFill/>
        </p:spPr>
        <p:txBody>
          <a:bodyPr vert="vert270" anchor="ctr"/>
          <a:lstStyle>
            <a:lvl1pPr marL="0" indent="0" algn="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SUBTEXT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B816F8E-0FEF-4710-8BD5-6957194D4710}"/>
              </a:ext>
            </a:extLst>
          </p:cNvPr>
          <p:cNvCxnSpPr>
            <a:cxnSpLocks/>
          </p:cNvCxnSpPr>
          <p:nvPr userDrawn="1"/>
        </p:nvCxnSpPr>
        <p:spPr>
          <a:xfrm>
            <a:off x="550416" y="-1652458"/>
            <a:ext cx="0" cy="438535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9B4135-21BF-4431-8841-C66DCCF3EE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743325" y="1681163"/>
            <a:ext cx="7612063" cy="823912"/>
          </a:xfrm>
          <a:solidFill>
            <a:srgbClr val="0A2D72"/>
          </a:solidFill>
        </p:spPr>
        <p:txBody>
          <a:bodyPr anchor="b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39DF19-213E-4F3A-B100-78789A2C10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743326" y="2505075"/>
            <a:ext cx="7612062" cy="3094059"/>
          </a:xfrm>
          <a:solidFill>
            <a:srgbClr val="0A2D7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5" name="Google Shape;43;p4">
            <a:extLst>
              <a:ext uri="{FF2B5EF4-FFF2-40B4-BE49-F238E27FC236}">
                <a16:creationId xmlns:a16="http://schemas.microsoft.com/office/drawing/2014/main" id="{9531F287-2669-2B45-AC6A-3CA07101B734}"/>
              </a:ext>
            </a:extLst>
          </p:cNvPr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6684" y="5706034"/>
            <a:ext cx="1736615" cy="87523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2A44A4-9559-0A42-B993-E899AA5506F0}"/>
              </a:ext>
            </a:extLst>
          </p:cNvPr>
          <p:cNvCxnSpPr>
            <a:cxnSpLocks/>
          </p:cNvCxnSpPr>
          <p:nvPr userDrawn="1"/>
        </p:nvCxnSpPr>
        <p:spPr>
          <a:xfrm>
            <a:off x="7704954" y="528144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21046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D1CAD-9850-4686-883F-5409AE73D0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870" y="583786"/>
            <a:ext cx="6347791" cy="1325563"/>
          </a:xfrm>
        </p:spPr>
        <p:txBody>
          <a:bodyPr/>
          <a:lstStyle/>
          <a:p>
            <a:r>
              <a:rPr lang="en-US" dirty="0"/>
              <a:t>Click here to add title</a:t>
            </a:r>
          </a:p>
        </p:txBody>
      </p:sp>
      <p:pic>
        <p:nvPicPr>
          <p:cNvPr id="6" name="Google Shape;49;p5">
            <a:extLst>
              <a:ext uri="{FF2B5EF4-FFF2-40B4-BE49-F238E27FC236}">
                <a16:creationId xmlns:a16="http://schemas.microsoft.com/office/drawing/2014/main" id="{118F9C6C-C61E-7344-AD61-7175CD7FDDDE}"/>
              </a:ext>
            </a:extLst>
          </p:cNvPr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769042"/>
            <a:ext cx="1700437" cy="85198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4E6A8AED-B124-164B-9EBC-EC16FD336CB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059737" y="-1"/>
            <a:ext cx="4132263" cy="685800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insert photo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9FFA3F-6EC0-3149-A142-57F1EB693E42}"/>
              </a:ext>
            </a:extLst>
          </p:cNvPr>
          <p:cNvCxnSpPr>
            <a:cxnSpLocks/>
          </p:cNvCxnSpPr>
          <p:nvPr userDrawn="1"/>
        </p:nvCxnSpPr>
        <p:spPr>
          <a:xfrm>
            <a:off x="890795" y="1655487"/>
            <a:ext cx="3500438" cy="0"/>
          </a:xfrm>
          <a:prstGeom prst="line">
            <a:avLst/>
          </a:prstGeom>
          <a:ln w="12700">
            <a:solidFill>
              <a:srgbClr val="78BE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34D66DC-85AB-F946-9A6B-C6B65DBC0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71" y="2007704"/>
            <a:ext cx="6413244" cy="40352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582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06F44D-45CB-4B15-9FD3-F78F14A64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6DCDE6-1A31-49E5-99A3-6A78181F1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667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C4D2EC-066D-4F04-854E-A3668152AD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F0BAA-C05C-4D1E-BF88-6CA3957FBBE9}" type="datetimeFigureOut">
              <a:rPr lang="en-US" smtClean="0"/>
              <a:t>11/17/23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1225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63" r:id="rId8"/>
    <p:sldLayoutId id="2147483654" r:id="rId9"/>
    <p:sldLayoutId id="2147483665" r:id="rId10"/>
    <p:sldLayoutId id="2147483662" r:id="rId11"/>
    <p:sldLayoutId id="2147483664" r:id="rId12"/>
    <p:sldLayoutId id="2147483673" r:id="rId13"/>
    <p:sldLayoutId id="2147483676" r:id="rId14"/>
    <p:sldLayoutId id="2147483672" r:id="rId15"/>
    <p:sldLayoutId id="2147483675" r:id="rId16"/>
    <p:sldLayoutId id="2147483677" r:id="rId17"/>
    <p:sldLayoutId id="2147483678" r:id="rId18"/>
    <p:sldLayoutId id="2147483671" r:id="rId19"/>
    <p:sldLayoutId id="2147483674" r:id="rId20"/>
    <p:sldLayoutId id="2147483656" r:id="rId21"/>
    <p:sldLayoutId id="2147483666" r:id="rId22"/>
    <p:sldLayoutId id="2147483667" r:id="rId23"/>
    <p:sldLayoutId id="2147483669" r:id="rId24"/>
    <p:sldLayoutId id="2147483670" r:id="rId25"/>
    <p:sldLayoutId id="2147483668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Proxima Nova" panose="020B060402020202020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2hr.ca/research/bc-tourism-and-hospitality-labour-market-information-workforce-profiles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2hr.ca/research/employment-tracker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discovertourism.ca" TargetMode="External"/><Relationship Id="rId7" Type="http://schemas.openxmlformats.org/officeDocument/2006/relationships/hyperlink" Target="https://discovertourism.ca/wapusk-adventures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discovertourism.ca/elevate-and-explore-black-nova-scotia/" TargetMode="External"/><Relationship Id="rId5" Type="http://schemas.openxmlformats.org/officeDocument/2006/relationships/hyperlink" Target="https://discovertourism.ca/raw-almond-nola/" TargetMode="External"/><Relationship Id="rId4" Type="http://schemas.openxmlformats.org/officeDocument/2006/relationships/hyperlink" Target="https://discovertourism.ca/canadian-live-music-association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scovertourism.ca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s://discovertourism.ca/audiences/students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3.xml"/><Relationship Id="rId1" Type="http://schemas.openxmlformats.org/officeDocument/2006/relationships/video" Target="https://www.youtube.com/embed/QbvfrwpmICA?feature=oembed" TargetMode="External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8BFCD-A644-4E7E-BEBA-5A08463933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400" dirty="0"/>
              <a:t>BC Tourism and Hospitality </a:t>
            </a:r>
            <a:r>
              <a:rPr lang="en-US" sz="4400" b="1" dirty="0"/>
              <a:t>Springboard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DEA0BC-654A-414B-B3A3-4BBF5BA336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INSERT DATE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0B6A84-B506-462E-AD17-E94E1D1ADFF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4065453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00FF00"/>
                </a:highlight>
              </a:rPr>
              <a:t>A 2</a:t>
            </a:r>
            <a:r>
              <a:rPr lang="en-US" sz="2800" dirty="0"/>
              <a:t>. In </a:t>
            </a:r>
            <a:r>
              <a:rPr lang="en-US" sz="2800" b="1" dirty="0"/>
              <a:t>2022</a:t>
            </a:r>
            <a:r>
              <a:rPr lang="en-US" sz="2800" dirty="0"/>
              <a:t>, tourism and hospitality represented ____% of provincial employment.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1%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2%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5%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11%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086F440-475C-6E84-F065-534FF1101C6D}"/>
              </a:ext>
            </a:extLst>
          </p:cNvPr>
          <p:cNvSpPr/>
          <p:nvPr/>
        </p:nvSpPr>
        <p:spPr>
          <a:xfrm>
            <a:off x="314022" y="4115757"/>
            <a:ext cx="2790334" cy="78242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5B7DBB-6120-E6A2-1A5C-07CBED033850}"/>
              </a:ext>
            </a:extLst>
          </p:cNvPr>
          <p:cNvSpPr/>
          <p:nvPr/>
        </p:nvSpPr>
        <p:spPr>
          <a:xfrm>
            <a:off x="5480050" y="2422566"/>
            <a:ext cx="5504625" cy="21969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The tourism and hospitality industry employs about </a:t>
            </a:r>
            <a:r>
              <a:rPr lang="en-US" sz="2400" b="1" dirty="0"/>
              <a:t>1 in 8 British Columbians</a:t>
            </a:r>
            <a:r>
              <a:rPr lang="en-US" sz="2400" dirty="0"/>
              <a:t>, representing about 11% of provincial employment.</a:t>
            </a:r>
          </a:p>
        </p:txBody>
      </p:sp>
    </p:spTree>
    <p:extLst>
      <p:ext uri="{BB962C8B-B14F-4D97-AF65-F5344CB8AC3E}">
        <p14:creationId xmlns:p14="http://schemas.microsoft.com/office/powerpoint/2010/main" val="850982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FFFF00"/>
                </a:highlight>
              </a:rPr>
              <a:t>Q 3</a:t>
            </a:r>
            <a:r>
              <a:rPr lang="en-US" sz="2800" dirty="0"/>
              <a:t>. How much money did businesses, individuals, and governments receive from tourism and hospitality in </a:t>
            </a:r>
            <a:r>
              <a:rPr lang="en-US" sz="2800" b="1" dirty="0"/>
              <a:t>2019</a:t>
            </a:r>
            <a:r>
              <a:rPr lang="en-US" sz="2800" dirty="0"/>
              <a:t>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$400 million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$1.5 billion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$8 billion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More than $20 billion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EEF2BC1-10CA-0A44-465C-9B79C11929CD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5708469" y="2255838"/>
            <a:ext cx="4991281" cy="359251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654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00FF00"/>
                </a:highlight>
              </a:rPr>
              <a:t>A 3</a:t>
            </a:r>
            <a:r>
              <a:rPr lang="en-US" sz="2800" dirty="0"/>
              <a:t>. How much money did businesses, individuals, and governments receive from tourism and hospitality in </a:t>
            </a:r>
            <a:r>
              <a:rPr lang="en-US" sz="2800" b="1" dirty="0"/>
              <a:t>2019</a:t>
            </a:r>
            <a:r>
              <a:rPr lang="en-US" sz="2800" dirty="0"/>
              <a:t>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$400 million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$1.5 billion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$8 billion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More than $20 billion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C910694-1287-E7DF-CC3D-82718BB083AC}"/>
              </a:ext>
            </a:extLst>
          </p:cNvPr>
          <p:cNvSpPr/>
          <p:nvPr/>
        </p:nvSpPr>
        <p:spPr>
          <a:xfrm>
            <a:off x="314022" y="4103882"/>
            <a:ext cx="4751386" cy="83289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29E1535-A5F3-C04E-8C64-50305CB48A89}"/>
              </a:ext>
            </a:extLst>
          </p:cNvPr>
          <p:cNvSpPr/>
          <p:nvPr/>
        </p:nvSpPr>
        <p:spPr>
          <a:xfrm>
            <a:off x="5480050" y="2422566"/>
            <a:ext cx="5504625" cy="34257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In 2019, tourism and hospitality contributed </a:t>
            </a:r>
            <a:r>
              <a:rPr lang="en-US" sz="2000" b="1" dirty="0"/>
              <a:t>$22.3 billion </a:t>
            </a:r>
            <a:r>
              <a:rPr lang="en-US" sz="2000" dirty="0"/>
              <a:t>in revenues to B.C.’s economy, including $1.8 billion in provincial taxes. That same year (2019), tourism and hospitality’s $8.7B GDP contribution </a:t>
            </a:r>
            <a:r>
              <a:rPr lang="en-US" sz="2000" b="1" dirty="0"/>
              <a:t>outpaced the province’s primary resource industries of agriculture, forestry, mining, and oil and gas extraction. </a:t>
            </a:r>
          </a:p>
        </p:txBody>
      </p:sp>
    </p:spTree>
    <p:extLst>
      <p:ext uri="{BB962C8B-B14F-4D97-AF65-F5344CB8AC3E}">
        <p14:creationId xmlns:p14="http://schemas.microsoft.com/office/powerpoint/2010/main" val="1436180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FFFF00"/>
                </a:highlight>
              </a:rPr>
              <a:t>Q 4. </a:t>
            </a:r>
            <a:r>
              <a:rPr lang="en-US" sz="2800" dirty="0"/>
              <a:t>Almost half of all tourism and hospitality workers work in the __________________ sector.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Accommodation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Food and beverage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Recreation and entertainment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Transportation and travel services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EEF2BC1-10CA-0A44-465C-9B79C11929CD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5708469" y="2255838"/>
            <a:ext cx="4991281" cy="359251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20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00FF00"/>
                </a:highlight>
              </a:rPr>
              <a:t>A 4. </a:t>
            </a:r>
            <a:r>
              <a:rPr lang="en-US" sz="2800" dirty="0"/>
              <a:t>Almost half of all tourism and hospitality workers work in the __________________ sector.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Accommodation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Food and beverage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Recreation and entertainment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Transportation and travel services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15F5014-8315-3F2B-5ED0-9A86AE1DA1CA}"/>
              </a:ext>
            </a:extLst>
          </p:cNvPr>
          <p:cNvSpPr/>
          <p:nvPr/>
        </p:nvSpPr>
        <p:spPr>
          <a:xfrm>
            <a:off x="397150" y="2714469"/>
            <a:ext cx="4751386" cy="83289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text, circle, compact disk, font&#10;&#10;Description automatically generated">
            <a:extLst>
              <a:ext uri="{FF2B5EF4-FFF2-40B4-BE49-F238E27FC236}">
                <a16:creationId xmlns:a16="http://schemas.microsoft.com/office/drawing/2014/main" id="{2AE75CAA-DA02-3701-5DC7-94C37748F7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952" y="1845564"/>
            <a:ext cx="3904588" cy="3963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105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FFFF00"/>
                </a:highlight>
              </a:rPr>
              <a:t>Q 5. </a:t>
            </a:r>
            <a:r>
              <a:rPr lang="en-US" sz="2800" dirty="0"/>
              <a:t>In </a:t>
            </a:r>
            <a:r>
              <a:rPr lang="en-US" sz="2800" b="1" dirty="0"/>
              <a:t>2022</a:t>
            </a:r>
            <a:r>
              <a:rPr lang="en-US" sz="2800" dirty="0"/>
              <a:t>, the average hourly wage in the tourism and hospitality industry was $__________.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$16.75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$18.00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$20.00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$24.00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EEF2BC1-10CA-0A44-465C-9B79C11929CD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5708469" y="2255838"/>
            <a:ext cx="4991281" cy="359251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7234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00FF00"/>
                </a:highlight>
              </a:rPr>
              <a:t>A 5. </a:t>
            </a:r>
            <a:r>
              <a:rPr lang="en-US" sz="2800" dirty="0"/>
              <a:t>In </a:t>
            </a:r>
            <a:r>
              <a:rPr lang="en-US" sz="2800" b="1" dirty="0"/>
              <a:t>2022</a:t>
            </a:r>
            <a:r>
              <a:rPr lang="en-US" sz="2800" dirty="0"/>
              <a:t>, the average hourly wage in the tourism and hospitality industry was $__________.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$16.75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$18.50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$21.80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$24.30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70B65A4-BED1-87A6-CEB1-363A5C86AECA}"/>
              </a:ext>
            </a:extLst>
          </p:cNvPr>
          <p:cNvSpPr/>
          <p:nvPr/>
        </p:nvSpPr>
        <p:spPr>
          <a:xfrm>
            <a:off x="195269" y="4115757"/>
            <a:ext cx="4751386" cy="83289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07BF951-C15A-0A1A-E25D-5612886832F1}"/>
              </a:ext>
            </a:extLst>
          </p:cNvPr>
          <p:cNvSpPr/>
          <p:nvPr/>
        </p:nvSpPr>
        <p:spPr>
          <a:xfrm>
            <a:off x="5480050" y="2422566"/>
            <a:ext cx="5504625" cy="21969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In 2022, the average hourly wage for the tourism and hospitality industry was </a:t>
            </a:r>
            <a:r>
              <a:rPr lang="en-US" sz="2400" b="1" dirty="0"/>
              <a:t>$24.30</a:t>
            </a:r>
            <a:r>
              <a:rPr lang="en-US" sz="2400" dirty="0"/>
              <a:t>, up 6% from 2021.</a:t>
            </a:r>
          </a:p>
        </p:txBody>
      </p:sp>
    </p:spTree>
    <p:extLst>
      <p:ext uri="{BB962C8B-B14F-4D97-AF65-F5344CB8AC3E}">
        <p14:creationId xmlns:p14="http://schemas.microsoft.com/office/powerpoint/2010/main" val="2013010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FFFF00"/>
                </a:highlight>
              </a:rPr>
              <a:t>Q 6. </a:t>
            </a:r>
            <a:r>
              <a:rPr lang="en-US" sz="2800" dirty="0"/>
              <a:t>In </a:t>
            </a:r>
            <a:r>
              <a:rPr lang="en-US" sz="2800" b="1" dirty="0"/>
              <a:t>2022</a:t>
            </a:r>
            <a:r>
              <a:rPr lang="en-US" sz="2800" dirty="0"/>
              <a:t>, ________% of tourism and hospitality jobs were full-time roles.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11%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33%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47%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63%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EEF2BC1-10CA-0A44-465C-9B79C11929CD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5708469" y="2255838"/>
            <a:ext cx="4991281" cy="359251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3468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00FF00"/>
                </a:highlight>
              </a:rPr>
              <a:t>A 6. </a:t>
            </a:r>
            <a:r>
              <a:rPr lang="en-US" sz="2800" dirty="0"/>
              <a:t>In </a:t>
            </a:r>
            <a:r>
              <a:rPr lang="en-US" sz="2800" b="1" dirty="0"/>
              <a:t>2022</a:t>
            </a:r>
            <a:r>
              <a:rPr lang="en-US" sz="2800" dirty="0"/>
              <a:t>, ________% of tourism and hospitality jobs were full-time roles.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11%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33%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47%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63%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30BD381-B5AB-1230-0595-47059FCB2E8C}"/>
              </a:ext>
            </a:extLst>
          </p:cNvPr>
          <p:cNvSpPr/>
          <p:nvPr/>
        </p:nvSpPr>
        <p:spPr>
          <a:xfrm>
            <a:off x="195269" y="4115757"/>
            <a:ext cx="4751386" cy="83289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AC9F866-89FD-1327-7D18-109E1E870ABB}"/>
              </a:ext>
            </a:extLst>
          </p:cNvPr>
          <p:cNvSpPr/>
          <p:nvPr/>
        </p:nvSpPr>
        <p:spPr>
          <a:xfrm>
            <a:off x="5480050" y="2422566"/>
            <a:ext cx="5504625" cy="21969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Tourism and hospitality jobs can be full-time, part-time, or seasonal, creating great opportunities to learn valuable, transferable skills or the foundation for a long-term career.</a:t>
            </a:r>
          </a:p>
        </p:txBody>
      </p:sp>
    </p:spTree>
    <p:extLst>
      <p:ext uri="{BB962C8B-B14F-4D97-AF65-F5344CB8AC3E}">
        <p14:creationId xmlns:p14="http://schemas.microsoft.com/office/powerpoint/2010/main" val="36704386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FFFF00"/>
                </a:highlight>
              </a:rPr>
              <a:t>Q 7. </a:t>
            </a:r>
            <a:r>
              <a:rPr lang="en-US" sz="2800" dirty="0"/>
              <a:t>Workers aged 15-24 make up _______% of the tourism and hospitality industry.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5%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12%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18%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28%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EEF2BC1-10CA-0A44-465C-9B79C11929CD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5708469" y="2255838"/>
            <a:ext cx="4991281" cy="359251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79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023F0-D3C0-F078-0995-A4841897C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Welcome and Introductions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28EE0-253E-7715-2E2C-D83F9E6EC2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Educator welcome and instructions</a:t>
            </a:r>
          </a:p>
          <a:p>
            <a:r>
              <a:rPr lang="en-US" dirty="0"/>
              <a:t>Facilitator (TBD) welcome  and housekeeping</a:t>
            </a:r>
          </a:p>
          <a:p>
            <a:pPr lvl="1"/>
            <a:r>
              <a:rPr lang="en-US" dirty="0"/>
              <a:t>Washrooms</a:t>
            </a:r>
          </a:p>
          <a:p>
            <a:pPr lvl="1"/>
            <a:r>
              <a:rPr lang="en-US" dirty="0"/>
              <a:t>Emergency exit/muster location</a:t>
            </a:r>
          </a:p>
        </p:txBody>
      </p:sp>
    </p:spTree>
    <p:extLst>
      <p:ext uri="{BB962C8B-B14F-4D97-AF65-F5344CB8AC3E}">
        <p14:creationId xmlns:p14="http://schemas.microsoft.com/office/powerpoint/2010/main" val="6493864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00FF00"/>
                </a:highlight>
              </a:rPr>
              <a:t>A 7. </a:t>
            </a:r>
            <a:r>
              <a:rPr lang="en-US" sz="2800" dirty="0"/>
              <a:t>Workers aged 15-24 make up _______% of the tourism and hospitality industry.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5%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12%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18%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28%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DC0B10D-DF0F-56A1-8CC4-20AB735B6A67}"/>
              </a:ext>
            </a:extLst>
          </p:cNvPr>
          <p:cNvSpPr/>
          <p:nvPr/>
        </p:nvSpPr>
        <p:spPr>
          <a:xfrm>
            <a:off x="195269" y="4115757"/>
            <a:ext cx="4751386" cy="83289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text, circle, font, logo&#10;&#10;Description automatically generated">
            <a:extLst>
              <a:ext uri="{FF2B5EF4-FFF2-40B4-BE49-F238E27FC236}">
                <a16:creationId xmlns:a16="http://schemas.microsoft.com/office/drawing/2014/main" id="{C3D7D600-1FB2-CA4D-DEC2-CFE069A25F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131" y="1776303"/>
            <a:ext cx="4034889" cy="399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159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FFFF00"/>
                </a:highlight>
              </a:rPr>
              <a:t>Q 8. </a:t>
            </a:r>
            <a:r>
              <a:rPr lang="en-US" sz="2800" dirty="0"/>
              <a:t>By </a:t>
            </a:r>
            <a:r>
              <a:rPr lang="en-US" sz="2800" b="1" dirty="0"/>
              <a:t>2025</a:t>
            </a:r>
            <a:r>
              <a:rPr lang="en-US" sz="2800" dirty="0"/>
              <a:t>, there will be ___________ more jobs in the tourism and hospitality industry.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10,000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25,000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30,000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60,000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EEF2BC1-10CA-0A44-465C-9B79C11929CD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5708469" y="2255838"/>
            <a:ext cx="4991281" cy="359251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5111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00FF00"/>
                </a:highlight>
              </a:rPr>
              <a:t>A 8. </a:t>
            </a:r>
            <a:r>
              <a:rPr lang="en-US" sz="2800" dirty="0"/>
              <a:t>By </a:t>
            </a:r>
            <a:r>
              <a:rPr lang="en-US" sz="2800" b="1" dirty="0"/>
              <a:t>2025</a:t>
            </a:r>
            <a:r>
              <a:rPr lang="en-US" sz="2800" dirty="0"/>
              <a:t>, there will be ___________ more jobs in the tourism and hospitality industry.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10,000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40,000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60,000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100,000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CAE3E63-1A97-DCB9-5B60-56748399F24F}"/>
              </a:ext>
            </a:extLst>
          </p:cNvPr>
          <p:cNvSpPr/>
          <p:nvPr/>
        </p:nvSpPr>
        <p:spPr>
          <a:xfrm>
            <a:off x="88391" y="3343861"/>
            <a:ext cx="4751386" cy="83289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F59715-D885-7F73-C392-02672C586687}"/>
              </a:ext>
            </a:extLst>
          </p:cNvPr>
          <p:cNvSpPr/>
          <p:nvPr/>
        </p:nvSpPr>
        <p:spPr>
          <a:xfrm>
            <a:off x="5480050" y="2422566"/>
            <a:ext cx="5504625" cy="31944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Overall employment in B.C.’s tourism and hospitality industry in 2022 (335,520) has almost recovered to 2019 levels (348,083).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The total workforce needed is expected to reach </a:t>
            </a:r>
            <a:r>
              <a:rPr lang="en-US" sz="2400" b="1" dirty="0"/>
              <a:t>400,000</a:t>
            </a:r>
            <a:r>
              <a:rPr lang="en-US" sz="2400" dirty="0"/>
              <a:t> by 2025.</a:t>
            </a:r>
          </a:p>
        </p:txBody>
      </p:sp>
    </p:spTree>
    <p:extLst>
      <p:ext uri="{BB962C8B-B14F-4D97-AF65-F5344CB8AC3E}">
        <p14:creationId xmlns:p14="http://schemas.microsoft.com/office/powerpoint/2010/main" val="32075013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FFFF00"/>
                </a:highlight>
              </a:rPr>
              <a:t>Q 9. </a:t>
            </a:r>
            <a:r>
              <a:rPr lang="en-US" sz="2800" dirty="0"/>
              <a:t>In </a:t>
            </a:r>
            <a:r>
              <a:rPr lang="en-US" sz="2800" b="1" dirty="0"/>
              <a:t>2021</a:t>
            </a:r>
            <a:r>
              <a:rPr lang="en-US" sz="2800" dirty="0"/>
              <a:t>, ________ people worked in the Vancouver Island tourism and hospitality industry.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10,000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20,000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35,000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48,000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302CD2-BCA5-EB85-6454-F3CDFA110B62}"/>
              </a:ext>
            </a:extLst>
          </p:cNvPr>
          <p:cNvSpPr/>
          <p:nvPr/>
        </p:nvSpPr>
        <p:spPr>
          <a:xfrm>
            <a:off x="5480050" y="2422566"/>
            <a:ext cx="5504625" cy="319446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Note to facilitator: Q 9 should be customized to your region or community. You can find regional specific statistics by reviewing go2HR’s regional </a:t>
            </a:r>
            <a:r>
              <a:rPr lang="en-US" sz="2400" b="1" dirty="0">
                <a:solidFill>
                  <a:schemeClr val="bg1"/>
                </a:solidFill>
                <a:hlinkClick r:id="rId3"/>
              </a:rPr>
              <a:t>Workforce Profiles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034227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00FF00"/>
                </a:highlight>
              </a:rPr>
              <a:t>A 9. </a:t>
            </a:r>
            <a:r>
              <a:rPr lang="en-US" sz="2800" dirty="0"/>
              <a:t>In </a:t>
            </a:r>
            <a:r>
              <a:rPr lang="en-US" sz="2800" b="1" dirty="0"/>
              <a:t>2021</a:t>
            </a:r>
            <a:r>
              <a:rPr lang="en-US" sz="2800" dirty="0"/>
              <a:t>, ________ people worked in the Vancouver Island tourism and hospitality region.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10,000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20,000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35,000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48,000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A4F9CB02-568D-1F53-9437-4269EB416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470146"/>
              </p:ext>
            </p:extLst>
          </p:nvPr>
        </p:nvGraphicFramePr>
        <p:xfrm>
          <a:off x="5266294" y="1909349"/>
          <a:ext cx="4751385" cy="4135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3212">
                  <a:extLst>
                    <a:ext uri="{9D8B030D-6E8A-4147-A177-3AD203B41FA5}">
                      <a16:colId xmlns:a16="http://schemas.microsoft.com/office/drawing/2014/main" val="4082957123"/>
                    </a:ext>
                  </a:extLst>
                </a:gridCol>
                <a:gridCol w="909391">
                  <a:extLst>
                    <a:ext uri="{9D8B030D-6E8A-4147-A177-3AD203B41FA5}">
                      <a16:colId xmlns:a16="http://schemas.microsoft.com/office/drawing/2014/main" val="611722184"/>
                    </a:ext>
                  </a:extLst>
                </a:gridCol>
                <a:gridCol w="909391">
                  <a:extLst>
                    <a:ext uri="{9D8B030D-6E8A-4147-A177-3AD203B41FA5}">
                      <a16:colId xmlns:a16="http://schemas.microsoft.com/office/drawing/2014/main" val="1773024485"/>
                    </a:ext>
                  </a:extLst>
                </a:gridCol>
                <a:gridCol w="909391">
                  <a:extLst>
                    <a:ext uri="{9D8B030D-6E8A-4147-A177-3AD203B41FA5}">
                      <a16:colId xmlns:a16="http://schemas.microsoft.com/office/drawing/2014/main" val="2407774282"/>
                    </a:ext>
                  </a:extLst>
                </a:gridCol>
              </a:tblGrid>
              <a:tr h="506978">
                <a:tc>
                  <a:txBody>
                    <a:bodyPr/>
                    <a:lstStyle/>
                    <a:p>
                      <a:r>
                        <a:rPr lang="en-US" sz="1200" b="1" dirty="0"/>
                        <a:t>Tourism &amp; Hospitality</a:t>
                      </a:r>
                    </a:p>
                  </a:txBody>
                  <a:tcPr>
                    <a:solidFill>
                      <a:srgbClr val="78BE2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British Columbia Employment</a:t>
                      </a:r>
                    </a:p>
                  </a:txBody>
                  <a:tcPr>
                    <a:solidFill>
                      <a:srgbClr val="78BE2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A2D7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A2D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5269445"/>
                  </a:ext>
                </a:extLst>
              </a:tr>
              <a:tr h="709769">
                <a:tc>
                  <a:txBody>
                    <a:bodyPr/>
                    <a:lstStyle/>
                    <a:p>
                      <a:r>
                        <a:rPr lang="en-US" sz="1200" b="1" i="0" dirty="0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 i="0" dirty="0"/>
                        <a:t>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 i="0" dirty="0"/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 i="0" dirty="0"/>
                        <a:t>2021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1714195"/>
                  </a:ext>
                </a:extLst>
              </a:tr>
              <a:tr h="380897">
                <a:tc>
                  <a:txBody>
                    <a:bodyPr/>
                    <a:lstStyle/>
                    <a:p>
                      <a:r>
                        <a:rPr lang="en-US" sz="1200" dirty="0"/>
                        <a:t>Lower Mainland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/>
                        <a:t>227,875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/>
                        <a:t>191,292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/>
                        <a:t>192,104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106117"/>
                  </a:ext>
                </a:extLst>
              </a:tr>
              <a:tr h="380897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bg2"/>
                          </a:solidFill>
                        </a:rPr>
                        <a:t>Vancouver Island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>
                          <a:solidFill>
                            <a:schemeClr val="bg2"/>
                          </a:solidFill>
                        </a:rPr>
                        <a:t>53,167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>
                          <a:solidFill>
                            <a:schemeClr val="bg2"/>
                          </a:solidFill>
                        </a:rPr>
                        <a:t>43,104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>
                          <a:solidFill>
                            <a:schemeClr val="bg2"/>
                          </a:solidFill>
                        </a:rPr>
                        <a:t>47,563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647711"/>
                  </a:ext>
                </a:extLst>
              </a:tr>
              <a:tr h="506978">
                <a:tc>
                  <a:txBody>
                    <a:bodyPr/>
                    <a:lstStyle/>
                    <a:p>
                      <a:r>
                        <a:rPr lang="en-US" sz="1200" dirty="0"/>
                        <a:t>Thompson Okanagan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/>
                        <a:t>37,063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/>
                        <a:t>26,729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/>
                        <a:t>33,063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5417260"/>
                  </a:ext>
                </a:extLst>
              </a:tr>
              <a:tr h="380897">
                <a:tc>
                  <a:txBody>
                    <a:bodyPr/>
                    <a:lstStyle/>
                    <a:p>
                      <a:r>
                        <a:rPr lang="en-US" sz="1200" dirty="0"/>
                        <a:t>Kootenay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/>
                        <a:t>9,646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/>
                        <a:t>8,750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/>
                        <a:t>8,042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096342"/>
                  </a:ext>
                </a:extLst>
              </a:tr>
              <a:tr h="380897">
                <a:tc>
                  <a:txBody>
                    <a:bodyPr/>
                    <a:lstStyle/>
                    <a:p>
                      <a:r>
                        <a:rPr lang="en-US" sz="1200" dirty="0"/>
                        <a:t>Northern BC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/>
                        <a:t>11,250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/>
                        <a:t>7,379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/>
                        <a:t>8,938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731016"/>
                  </a:ext>
                </a:extLst>
              </a:tr>
              <a:tr h="380897">
                <a:tc>
                  <a:txBody>
                    <a:bodyPr/>
                    <a:lstStyle/>
                    <a:p>
                      <a:r>
                        <a:rPr lang="en-US" sz="1200" dirty="0"/>
                        <a:t>Cariboo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/>
                        <a:t>9,083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/>
                        <a:t>7,625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/>
                        <a:t>8,542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0944893"/>
                  </a:ext>
                </a:extLst>
              </a:tr>
              <a:tr h="506978">
                <a:tc>
                  <a:txBody>
                    <a:bodyPr/>
                    <a:lstStyle/>
                    <a:p>
                      <a:r>
                        <a:rPr lang="en-US" sz="12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/>
                        <a:t>348,083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/>
                        <a:t>284,896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/>
                        <a:t>298,250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8517968"/>
                  </a:ext>
                </a:extLst>
              </a:tr>
            </a:tbl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7791D973-0DDC-82E4-5DF6-662F837E59C4}"/>
              </a:ext>
            </a:extLst>
          </p:cNvPr>
          <p:cNvSpPr/>
          <p:nvPr/>
        </p:nvSpPr>
        <p:spPr>
          <a:xfrm>
            <a:off x="0" y="4115757"/>
            <a:ext cx="4751386" cy="83289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5041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FFFF00"/>
                </a:highlight>
              </a:rPr>
              <a:t>Q 10. </a:t>
            </a:r>
            <a:r>
              <a:rPr lang="en-US" sz="2800" dirty="0"/>
              <a:t>In </a:t>
            </a:r>
            <a:r>
              <a:rPr lang="en-US" sz="2800" b="1" dirty="0"/>
              <a:t>2022</a:t>
            </a:r>
            <a:r>
              <a:rPr lang="en-US" sz="2800" dirty="0"/>
              <a:t>, the unemployment rate for the Vancouver Island tourism and hospitality region was ________%.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8%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6%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5%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4%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3DAC0CE-FE4B-2FBE-E522-C62E85FB613F}"/>
              </a:ext>
            </a:extLst>
          </p:cNvPr>
          <p:cNvSpPr/>
          <p:nvPr/>
        </p:nvSpPr>
        <p:spPr>
          <a:xfrm>
            <a:off x="5480050" y="2422566"/>
            <a:ext cx="5504625" cy="319446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Note to facilitator: Q 10 should be customized to your region or community. You can find regional specific statistics by reviewing go2HR’s </a:t>
            </a:r>
            <a:r>
              <a:rPr lang="en-US" sz="2400" b="1" dirty="0">
                <a:solidFill>
                  <a:schemeClr val="bg1"/>
                </a:solidFill>
                <a:hlinkClick r:id="rId3"/>
              </a:rPr>
              <a:t>Employment Tracker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38816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Q 10. In </a:t>
            </a:r>
            <a:r>
              <a:rPr lang="en-US" sz="2800" b="1" dirty="0"/>
              <a:t>2022</a:t>
            </a:r>
            <a:r>
              <a:rPr lang="en-US" sz="2800" dirty="0"/>
              <a:t>, the unemployment rate for the Vancouver Island tourism and hospitality region was ________%.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8%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6%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5%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4%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22AFF66-92CC-FE06-5F71-A23DF13D7529}"/>
              </a:ext>
            </a:extLst>
          </p:cNvPr>
          <p:cNvSpPr/>
          <p:nvPr/>
        </p:nvSpPr>
        <p:spPr>
          <a:xfrm>
            <a:off x="0" y="3425642"/>
            <a:ext cx="4751386" cy="83289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5529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74D3CA9-B215-D5BE-72A4-C957E27E7F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Which answers surprised you the most?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4ECFEFC-ACD7-D84C-C578-DFC7557F5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TOURISM &amp; HOSPITALITY TRIVIA</a:t>
            </a:r>
          </a:p>
        </p:txBody>
      </p:sp>
    </p:spTree>
    <p:extLst>
      <p:ext uri="{BB962C8B-B14F-4D97-AF65-F5344CB8AC3E}">
        <p14:creationId xmlns:p14="http://schemas.microsoft.com/office/powerpoint/2010/main" val="30809243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AC068-4F1A-144B-9E25-FB93305DA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Facilitator Guide: Dream Job Exercise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CBACDF7-03D7-FD0B-5D8D-068DBF4689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280759"/>
              </p:ext>
            </p:extLst>
          </p:nvPr>
        </p:nvGraphicFramePr>
        <p:xfrm>
          <a:off x="916432" y="2036401"/>
          <a:ext cx="8684768" cy="455066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42384">
                  <a:extLst>
                    <a:ext uri="{9D8B030D-6E8A-4147-A177-3AD203B41FA5}">
                      <a16:colId xmlns:a16="http://schemas.microsoft.com/office/drawing/2014/main" val="1737968291"/>
                    </a:ext>
                  </a:extLst>
                </a:gridCol>
                <a:gridCol w="4342384">
                  <a:extLst>
                    <a:ext uri="{9D8B030D-6E8A-4147-A177-3AD203B41FA5}">
                      <a16:colId xmlns:a16="http://schemas.microsoft.com/office/drawing/2014/main" val="2864038421"/>
                    </a:ext>
                  </a:extLst>
                </a:gridCol>
              </a:tblGrid>
              <a:tr h="581784">
                <a:tc>
                  <a:txBody>
                    <a:bodyPr/>
                    <a:lstStyle/>
                    <a:p>
                      <a:r>
                        <a:rPr lang="en-US" b="1" dirty="0"/>
                        <a:t>What you will need for this exercise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How to deliver this exercise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6573569"/>
                  </a:ext>
                </a:extLst>
              </a:tr>
              <a:tr h="3968881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Printed copies of ”Tourism &amp; Hospitality Dream Job Idea Generator” for each participant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Printed copies of the “Dream Job Exercise” for each participant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Download one of the stories from </a:t>
                      </a:r>
                      <a:r>
                        <a:rPr lang="en-US" sz="1600" dirty="0">
                          <a:hlinkClick r:id="rId3"/>
                        </a:rPr>
                        <a:t>Discover Tourism’s </a:t>
                      </a:r>
                      <a:r>
                        <a:rPr lang="en-US" sz="1600" dirty="0"/>
                        <a:t>“Featured Stories” and test that it can be shown on the screen:</a:t>
                      </a:r>
                    </a:p>
                    <a:p>
                      <a:pPr marL="1200150" lvl="2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hlinkClick r:id="rId4"/>
                        </a:rPr>
                        <a:t>Canadian Live Music Association</a:t>
                      </a:r>
                      <a:endParaRPr lang="en-US" sz="1600" dirty="0"/>
                    </a:p>
                    <a:p>
                      <a:pPr marL="1200150" lvl="2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hlinkClick r:id="rId5"/>
                        </a:rPr>
                        <a:t>Raw Almond / Nola</a:t>
                      </a:r>
                      <a:endParaRPr lang="en-US" sz="1600" dirty="0"/>
                    </a:p>
                    <a:p>
                      <a:pPr marL="1200150" lvl="2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hlinkClick r:id="rId6"/>
                        </a:rPr>
                        <a:t>Elevate and Explore Black Nova Scotia</a:t>
                      </a:r>
                      <a:endParaRPr lang="en-US" sz="1600" dirty="0"/>
                    </a:p>
                    <a:p>
                      <a:pPr marL="1200150" lvl="2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hlinkClick r:id="rId7"/>
                        </a:rPr>
                        <a:t>Wapusk Adventures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Play one or more of the Discover Tourism Featured Stories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Use the slides to review the jobs and careers shown on the “Tourism &amp; Hospitality Dream Job Idea Generator”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Ask students to circle a job from the “Tourism &amp; Hospitality Dream Job Idea Generator” or write down their dream job idea in one of the four sectors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Ask students to use their dream job to complete the “Dream Job Exercise”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Invite one or two students to share their results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253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91007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22E04-B628-FE19-9C2D-1DE7CF3AA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”Dream Job” Exercise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44215C-3EE8-734E-6BAD-71E18758F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71" y="2007704"/>
            <a:ext cx="2965305" cy="4474376"/>
          </a:xfrm>
        </p:spPr>
        <p:txBody>
          <a:bodyPr>
            <a:normAutofit/>
          </a:bodyPr>
          <a:lstStyle/>
          <a:p>
            <a:r>
              <a:rPr lang="en-US" sz="2400" dirty="0"/>
              <a:t>Let’s first watch this video from </a:t>
            </a:r>
            <a:r>
              <a:rPr lang="en-US" sz="2400" b="1" dirty="0">
                <a:hlinkClick r:id="rId3"/>
              </a:rPr>
              <a:t>Discover Tourism</a:t>
            </a:r>
            <a:endParaRPr lang="en-US" sz="2400" b="1" dirty="0"/>
          </a:p>
          <a:p>
            <a:r>
              <a:rPr lang="en-US" sz="2400" dirty="0"/>
              <a:t>After today, you may want to visit the </a:t>
            </a:r>
            <a:r>
              <a:rPr lang="en-US" sz="2400" b="1" dirty="0">
                <a:hlinkClick r:id="rId4"/>
              </a:rPr>
              <a:t>Students</a:t>
            </a:r>
            <a:r>
              <a:rPr lang="en-US" sz="2400" dirty="0"/>
              <a:t> section of the site to explore career pathways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 descr="A picture containing text, couch, furniture, screenshot&#10;&#10;Description automatically generated">
            <a:extLst>
              <a:ext uri="{FF2B5EF4-FFF2-40B4-BE49-F238E27FC236}">
                <a16:creationId xmlns:a16="http://schemas.microsoft.com/office/drawing/2014/main" id="{49761FB6-5B22-B503-E645-D4F06D3A4E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736" y="1703281"/>
            <a:ext cx="5333738" cy="3245371"/>
          </a:xfrm>
          <a:prstGeom prst="rect">
            <a:avLst/>
          </a:prstGeom>
        </p:spPr>
      </p:pic>
      <p:pic>
        <p:nvPicPr>
          <p:cNvPr id="9" name="Picture 8" descr="A group of people walking in a hallway&#10;&#10;Description automatically generated">
            <a:extLst>
              <a:ext uri="{FF2B5EF4-FFF2-40B4-BE49-F238E27FC236}">
                <a16:creationId xmlns:a16="http://schemas.microsoft.com/office/drawing/2014/main" id="{A35A4579-78B3-363F-4F7B-62839853C9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287" y="3735560"/>
            <a:ext cx="3581253" cy="265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881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43375-FC39-DF7A-7833-47F716D5B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AGENDA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8E22548-FBE7-30F1-B87B-7631FBA058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2405065"/>
              </p:ext>
            </p:extLst>
          </p:nvPr>
        </p:nvGraphicFramePr>
        <p:xfrm>
          <a:off x="728663" y="2008188"/>
          <a:ext cx="10637543" cy="400073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050857">
                  <a:extLst>
                    <a:ext uri="{9D8B030D-6E8A-4147-A177-3AD203B41FA5}">
                      <a16:colId xmlns:a16="http://schemas.microsoft.com/office/drawing/2014/main" val="3960602592"/>
                    </a:ext>
                  </a:extLst>
                </a:gridCol>
                <a:gridCol w="1728145">
                  <a:extLst>
                    <a:ext uri="{9D8B030D-6E8A-4147-A177-3AD203B41FA5}">
                      <a16:colId xmlns:a16="http://schemas.microsoft.com/office/drawing/2014/main" val="2383857061"/>
                    </a:ext>
                  </a:extLst>
                </a:gridCol>
                <a:gridCol w="5858541">
                  <a:extLst>
                    <a:ext uri="{9D8B030D-6E8A-4147-A177-3AD203B41FA5}">
                      <a16:colId xmlns:a16="http://schemas.microsoft.com/office/drawing/2014/main" val="2170199637"/>
                    </a:ext>
                  </a:extLst>
                </a:gridCol>
              </a:tblGrid>
              <a:tr h="40007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Duration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Details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826987"/>
                  </a:ext>
                </a:extLst>
              </a:tr>
              <a:tr h="4000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7455574"/>
                  </a:ext>
                </a:extLst>
              </a:tr>
              <a:tr h="4000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995039"/>
                  </a:ext>
                </a:extLst>
              </a:tr>
              <a:tr h="4000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349355"/>
                  </a:ext>
                </a:extLst>
              </a:tr>
              <a:tr h="4000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7932082"/>
                  </a:ext>
                </a:extLst>
              </a:tr>
              <a:tr h="4000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660962"/>
                  </a:ext>
                </a:extLst>
              </a:tr>
              <a:tr h="4000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100061"/>
                  </a:ext>
                </a:extLst>
              </a:tr>
              <a:tr h="4000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3554343"/>
                  </a:ext>
                </a:extLst>
              </a:tr>
              <a:tr h="4000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1626462"/>
                  </a:ext>
                </a:extLst>
              </a:tr>
              <a:tr h="4000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7973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58518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22E04-B628-FE19-9C2D-1DE7CF3AA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Erin Benjamin </a:t>
            </a:r>
            <a:r>
              <a:rPr lang="en-US" sz="3200" dirty="0"/>
              <a:t>– </a:t>
            </a:r>
            <a:r>
              <a:rPr lang="en-US" sz="2000" dirty="0"/>
              <a:t>Her Journey from Musician to Live Music Industry Leader</a:t>
            </a:r>
            <a:endParaRPr lang="en-US" sz="3200" dirty="0"/>
          </a:p>
        </p:txBody>
      </p:sp>
      <p:pic>
        <p:nvPicPr>
          <p:cNvPr id="4" name="Online Media 3" descr="Her Journey from Musician to Live Music Industry Leader | Discover Tourism">
            <a:hlinkClick r:id="" action="ppaction://media"/>
            <a:extLst>
              <a:ext uri="{FF2B5EF4-FFF2-40B4-BE49-F238E27FC236}">
                <a16:creationId xmlns:a16="http://schemas.microsoft.com/office/drawing/2014/main" id="{0BC4C78A-1B07-1011-0250-7CA62367F54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776460" y="2110073"/>
            <a:ext cx="6639080" cy="375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19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22E04-B628-FE19-9C2D-1DE7CF3AA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”Dream Job” Exercise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44215C-3EE8-734E-6BAD-71E18758F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70" y="2007704"/>
            <a:ext cx="9970797" cy="4266510"/>
          </a:xfrm>
        </p:spPr>
        <p:txBody>
          <a:bodyPr>
            <a:normAutofit/>
          </a:bodyPr>
          <a:lstStyle/>
          <a:p>
            <a:r>
              <a:rPr lang="en-US" dirty="0"/>
              <a:t>We learned during the trivia game that there are 4 sectors in the tourism and hospitality industry</a:t>
            </a:r>
          </a:p>
          <a:p>
            <a:pPr lvl="1"/>
            <a:r>
              <a:rPr lang="en-US" dirty="0"/>
              <a:t>Accommodation</a:t>
            </a:r>
          </a:p>
          <a:p>
            <a:pPr lvl="1"/>
            <a:r>
              <a:rPr lang="en-US" dirty="0"/>
              <a:t>Food and Beverage</a:t>
            </a:r>
          </a:p>
          <a:p>
            <a:pPr lvl="1"/>
            <a:r>
              <a:rPr lang="en-US" dirty="0"/>
              <a:t>Recreation and Entertainment</a:t>
            </a:r>
          </a:p>
          <a:p>
            <a:pPr lvl="1"/>
            <a:r>
              <a:rPr lang="en-US" dirty="0"/>
              <a:t>Transportation and Travel Services</a:t>
            </a:r>
          </a:p>
          <a:p>
            <a:r>
              <a:rPr lang="en-US" dirty="0"/>
              <a:t>Let’s review some jobs or careers in each sector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1133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44270-54F2-CC1F-A04D-2A59771A1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Tourism &amp; Hospitality Jobs and Careers</a:t>
            </a:r>
          </a:p>
        </p:txBody>
      </p:sp>
      <p:pic>
        <p:nvPicPr>
          <p:cNvPr id="10" name="Picture 9" descr="A person standing in front of a computer&#10;&#10;Description automatically generated">
            <a:extLst>
              <a:ext uri="{FF2B5EF4-FFF2-40B4-BE49-F238E27FC236}">
                <a16:creationId xmlns:a16="http://schemas.microsoft.com/office/drawing/2014/main" id="{27A95DD6-C5B9-7A62-808A-5EC8F4ECDE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1" b="1383"/>
          <a:stretch/>
        </p:blipFill>
        <p:spPr>
          <a:xfrm>
            <a:off x="883664" y="1636973"/>
            <a:ext cx="4436481" cy="4880205"/>
          </a:xfrm>
          <a:prstGeom prst="rect">
            <a:avLst/>
          </a:prstGeom>
        </p:spPr>
      </p:pic>
      <p:pic>
        <p:nvPicPr>
          <p:cNvPr id="12" name="Picture 11" descr="A flyer with a person standing behind a counter&#10;&#10;Description automatically generated">
            <a:extLst>
              <a:ext uri="{FF2B5EF4-FFF2-40B4-BE49-F238E27FC236}">
                <a16:creationId xmlns:a16="http://schemas.microsoft.com/office/drawing/2014/main" id="{7A562977-49BC-93BE-2D48-4C0410A3C8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269" y="1643522"/>
            <a:ext cx="4274222" cy="487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9886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44270-54F2-CC1F-A04D-2A59771A1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Tourism &amp; Hospitality Jobs and Careers</a:t>
            </a:r>
          </a:p>
        </p:txBody>
      </p:sp>
      <p:pic>
        <p:nvPicPr>
          <p:cNvPr id="4" name="Picture 3" descr="A brochure of a person on a ski slope&#10;&#10;Description automatically generated">
            <a:extLst>
              <a:ext uri="{FF2B5EF4-FFF2-40B4-BE49-F238E27FC236}">
                <a16:creationId xmlns:a16="http://schemas.microsoft.com/office/drawing/2014/main" id="{E1C40DA1-AC46-2C2B-6640-215A851C90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03" y="1643521"/>
            <a:ext cx="3826197" cy="5062711"/>
          </a:xfrm>
          <a:prstGeom prst="rect">
            <a:avLst/>
          </a:prstGeom>
        </p:spPr>
      </p:pic>
      <p:pic>
        <p:nvPicPr>
          <p:cNvPr id="6" name="Picture 5" descr="A person smiling at the camera&#10;&#10;Description automatically generated">
            <a:extLst>
              <a:ext uri="{FF2B5EF4-FFF2-40B4-BE49-F238E27FC236}">
                <a16:creationId xmlns:a16="http://schemas.microsoft.com/office/drawing/2014/main" id="{AD3980BA-028A-BABB-49A8-5CB60BDD37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867" y="1643522"/>
            <a:ext cx="3826196" cy="506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702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22E04-B628-FE19-9C2D-1DE7CF3AA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”Dream Job” Idea Generator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44215C-3EE8-734E-6BAD-71E18758F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70" y="2007704"/>
            <a:ext cx="9970797" cy="426651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Review the Dream Job Idea Generator worksheet</a:t>
            </a:r>
          </a:p>
          <a:p>
            <a:r>
              <a:rPr lang="en-US" dirty="0"/>
              <a:t>Circle a job from the worksheet </a:t>
            </a:r>
            <a:r>
              <a:rPr lang="en-US" b="1" dirty="0"/>
              <a:t>OR</a:t>
            </a:r>
          </a:p>
          <a:p>
            <a:r>
              <a:rPr lang="en-US" dirty="0"/>
              <a:t>Create a new job and write it down in one of the four sectors:</a:t>
            </a:r>
          </a:p>
          <a:p>
            <a:pPr marL="857250" lvl="1" indent="-514350"/>
            <a:r>
              <a:rPr lang="en-US" dirty="0"/>
              <a:t>Accommodation</a:t>
            </a:r>
          </a:p>
          <a:p>
            <a:pPr marL="857250" lvl="1" indent="-514350"/>
            <a:r>
              <a:rPr lang="en-US" dirty="0"/>
              <a:t>Food &amp; Beverage</a:t>
            </a:r>
          </a:p>
          <a:p>
            <a:pPr marL="857250" lvl="1" indent="-514350"/>
            <a:r>
              <a:rPr lang="en-US" dirty="0"/>
              <a:t>Recreation &amp; Entertainment</a:t>
            </a:r>
          </a:p>
          <a:p>
            <a:pPr marL="857250" lvl="1" indent="-514350"/>
            <a:r>
              <a:rPr lang="en-US" dirty="0"/>
              <a:t>Transportation &amp; Travel Services</a:t>
            </a:r>
          </a:p>
        </p:txBody>
      </p:sp>
    </p:spTree>
    <p:extLst>
      <p:ext uri="{BB962C8B-B14F-4D97-AF65-F5344CB8AC3E}">
        <p14:creationId xmlns:p14="http://schemas.microsoft.com/office/powerpoint/2010/main" val="17884282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22E04-B628-FE19-9C2D-1DE7CF3AA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”Dream Job” Exercise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44215C-3EE8-734E-6BAD-71E18758F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70" y="2007704"/>
            <a:ext cx="9970797" cy="426651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Use your job to complete the Dream Job Exercise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tourism and hospitality sectors include this type of work: </a:t>
            </a:r>
            <a:r>
              <a:rPr lang="en-US" b="1" dirty="0"/>
              <a:t>Accommodation</a:t>
            </a:r>
            <a:r>
              <a:rPr lang="en-US" dirty="0"/>
              <a:t>, </a:t>
            </a:r>
            <a:r>
              <a:rPr lang="en-US" b="1" dirty="0"/>
              <a:t>Food &amp; Beverage</a:t>
            </a:r>
            <a:r>
              <a:rPr lang="en-US" dirty="0"/>
              <a:t>, </a:t>
            </a:r>
            <a:r>
              <a:rPr lang="en-US" b="1" dirty="0"/>
              <a:t>Recreation and Entertainment</a:t>
            </a:r>
            <a:r>
              <a:rPr lang="en-US" dirty="0"/>
              <a:t>, </a:t>
            </a:r>
            <a:r>
              <a:rPr lang="en-US" b="1" dirty="0"/>
              <a:t>Transportation and Travel Services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 what </a:t>
            </a:r>
            <a:r>
              <a:rPr lang="en-US" b="1" dirty="0"/>
              <a:t>businesses</a:t>
            </a:r>
            <a:r>
              <a:rPr lang="en-US" dirty="0"/>
              <a:t> can I find this type of work?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</a:t>
            </a:r>
            <a:r>
              <a:rPr lang="en-US" b="1" dirty="0"/>
              <a:t>skills can I learn </a:t>
            </a:r>
            <a:r>
              <a:rPr lang="en-US" dirty="0"/>
              <a:t>in this workplace?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</a:t>
            </a:r>
            <a:r>
              <a:rPr lang="en-US" b="1" dirty="0"/>
              <a:t>skills do I have </a:t>
            </a:r>
            <a:r>
              <a:rPr lang="en-US" dirty="0"/>
              <a:t>that fit this workplace?</a:t>
            </a:r>
          </a:p>
        </p:txBody>
      </p:sp>
    </p:spTree>
    <p:extLst>
      <p:ext uri="{BB962C8B-B14F-4D97-AF65-F5344CB8AC3E}">
        <p14:creationId xmlns:p14="http://schemas.microsoft.com/office/powerpoint/2010/main" val="19921125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22E04-B628-FE19-9C2D-1DE7CF3AA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”Dream Job” Exercise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44215C-3EE8-734E-6BAD-71E18758F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70" y="2007704"/>
            <a:ext cx="9970797" cy="4266510"/>
          </a:xfrm>
        </p:spPr>
        <p:txBody>
          <a:bodyPr>
            <a:normAutofit/>
          </a:bodyPr>
          <a:lstStyle/>
          <a:p>
            <a:r>
              <a:rPr lang="en-US" dirty="0"/>
              <a:t>Work as a table to help everyone complete their worksheets</a:t>
            </a:r>
          </a:p>
          <a:p>
            <a:r>
              <a:rPr lang="en-US" dirty="0"/>
              <a:t>Please let [insert facilitator] or me know if you need help!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1359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18AF67B-93F8-83EE-C7AE-113B774BAB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Does anyone want to share the results of their Dream Job Exercise?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7D4D66-03E8-1B79-AF27-3A2A78168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DREAM JOB FEEDBACK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969F6B-2558-50EA-C135-8CD61351A0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8236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81E7187-D8AB-1688-7821-50DAAB96F5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43E2A39-B2B4-05D6-CF52-B6D5A6037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BREAK</a:t>
            </a:r>
          </a:p>
        </p:txBody>
      </p:sp>
    </p:spTree>
    <p:extLst>
      <p:ext uri="{BB962C8B-B14F-4D97-AF65-F5344CB8AC3E}">
        <p14:creationId xmlns:p14="http://schemas.microsoft.com/office/powerpoint/2010/main" val="8111770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AC068-4F1A-144B-9E25-FB93305DA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Facilitator Guide: Behind the Scenes Tour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CBACDF7-03D7-FD0B-5D8D-068DBF4689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462091"/>
              </p:ext>
            </p:extLst>
          </p:nvPr>
        </p:nvGraphicFramePr>
        <p:xfrm>
          <a:off x="916432" y="2036401"/>
          <a:ext cx="8684768" cy="455066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42384">
                  <a:extLst>
                    <a:ext uri="{9D8B030D-6E8A-4147-A177-3AD203B41FA5}">
                      <a16:colId xmlns:a16="http://schemas.microsoft.com/office/drawing/2014/main" val="1737968291"/>
                    </a:ext>
                  </a:extLst>
                </a:gridCol>
                <a:gridCol w="4342384">
                  <a:extLst>
                    <a:ext uri="{9D8B030D-6E8A-4147-A177-3AD203B41FA5}">
                      <a16:colId xmlns:a16="http://schemas.microsoft.com/office/drawing/2014/main" val="2864038421"/>
                    </a:ext>
                  </a:extLst>
                </a:gridCol>
              </a:tblGrid>
              <a:tr h="581784">
                <a:tc>
                  <a:txBody>
                    <a:bodyPr/>
                    <a:lstStyle/>
                    <a:p>
                      <a:r>
                        <a:rPr lang="en-US" b="1" dirty="0"/>
                        <a:t>What you will need for this exercise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How to deliver this exercise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6573569"/>
                  </a:ext>
                </a:extLst>
              </a:tr>
              <a:tr h="3968881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You will need 2-3 representatives from your host venue to take a group of kids on a behind the scenes tour.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You will need to adjust your agenda to fit the required tour length.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As a general guide, keep student groups to about 10 maximum.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Welcome and introduce the 2-3 “tour guides” to the students.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Use the slide provided to remind students of tour length and their responsibilities during the tour.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Split students into groups and assign them their ”tour guide.”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Remind students that their belongings will be safe (locked up or watched by one of the bootcamp facilitators) during the tour.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253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9666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023F0-D3C0-F078-0995-A4841897C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Pre-Meeting Thoughts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28EE0-253E-7715-2E2C-D83F9E6EC2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one or two words, how you are feeling about today’s event?</a:t>
            </a:r>
          </a:p>
        </p:txBody>
      </p:sp>
    </p:spTree>
    <p:extLst>
      <p:ext uri="{BB962C8B-B14F-4D97-AF65-F5344CB8AC3E}">
        <p14:creationId xmlns:p14="http://schemas.microsoft.com/office/powerpoint/2010/main" val="40354109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52AC8D-6078-1493-7610-E1B12B1DD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[</a:t>
            </a:r>
            <a:r>
              <a:rPr lang="en-US" dirty="0">
                <a:highlight>
                  <a:srgbClr val="FFFF00"/>
                </a:highlight>
              </a:rPr>
              <a:t>Venue Sponsor</a:t>
            </a:r>
            <a:r>
              <a:rPr lang="en-US" dirty="0"/>
              <a:t>] will tour our group for 75 minutes</a:t>
            </a:r>
          </a:p>
          <a:p>
            <a:r>
              <a:rPr lang="en-US" dirty="0"/>
              <a:t>Please stay with your ”tour guide” and remember to pay attention, ask questions, and be respectful of the teams that you meet along the way.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5C1E0C-2CEC-BD96-6A83-1344BFF07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Behind the Scenes Tour</a:t>
            </a:r>
          </a:p>
        </p:txBody>
      </p:sp>
    </p:spTree>
    <p:extLst>
      <p:ext uri="{BB962C8B-B14F-4D97-AF65-F5344CB8AC3E}">
        <p14:creationId xmlns:p14="http://schemas.microsoft.com/office/powerpoint/2010/main" val="32077725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AC068-4F1A-144B-9E25-FB93305DA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Facilitator Guide: Lunch and Panel Presentation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CBACDF7-03D7-FD0B-5D8D-068DBF4689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59783"/>
              </p:ext>
            </p:extLst>
          </p:nvPr>
        </p:nvGraphicFramePr>
        <p:xfrm>
          <a:off x="916432" y="2036401"/>
          <a:ext cx="8684768" cy="455066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42384">
                  <a:extLst>
                    <a:ext uri="{9D8B030D-6E8A-4147-A177-3AD203B41FA5}">
                      <a16:colId xmlns:a16="http://schemas.microsoft.com/office/drawing/2014/main" val="1737968291"/>
                    </a:ext>
                  </a:extLst>
                </a:gridCol>
                <a:gridCol w="4342384">
                  <a:extLst>
                    <a:ext uri="{9D8B030D-6E8A-4147-A177-3AD203B41FA5}">
                      <a16:colId xmlns:a16="http://schemas.microsoft.com/office/drawing/2014/main" val="2864038421"/>
                    </a:ext>
                  </a:extLst>
                </a:gridCol>
              </a:tblGrid>
              <a:tr h="581784">
                <a:tc>
                  <a:txBody>
                    <a:bodyPr/>
                    <a:lstStyle/>
                    <a:p>
                      <a:r>
                        <a:rPr lang="en-US" b="1" dirty="0"/>
                        <a:t>What you will need for this exercise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How to deliver this exercise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6573569"/>
                  </a:ext>
                </a:extLst>
              </a:tr>
              <a:tr h="3968881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You will need to configure the room so that the students can see all panelists.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Using the introduction slide, introduce the panel members.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Panel questions are included in the Bootcamp Delivery Guide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Ask the first few questions of each panelist and then invite student questions.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You may also invite educator(s) to ask questions of panelists.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You may want to save several questions in the event there are not enough questions from student.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253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944000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96960-0164-6701-2E99-1463D4CB5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Lunch and Panel Presentation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AC0A4-C40B-0492-DF0C-8B8DBE4EF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Welcome back from your Behind the Scenes tour!</a:t>
            </a:r>
          </a:p>
          <a:p>
            <a:r>
              <a:rPr lang="en-US" dirty="0"/>
              <a:t>Please grab your lunch, take it back to your table, and we’ll start the panel.</a:t>
            </a:r>
          </a:p>
        </p:txBody>
      </p:sp>
    </p:spTree>
    <p:extLst>
      <p:ext uri="{BB962C8B-B14F-4D97-AF65-F5344CB8AC3E}">
        <p14:creationId xmlns:p14="http://schemas.microsoft.com/office/powerpoint/2010/main" val="32751975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03FB6-EB76-B4F7-9406-74A338F47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 Stories Panel Introductions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78032E-FA0A-1C8A-671C-4A296D17DB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List each panelist’s name and title</a:t>
            </a:r>
          </a:p>
          <a:p>
            <a:r>
              <a:rPr lang="en-US" dirty="0"/>
              <a:t>Use this slide to introduce the panelists to students – providing them with some background on their current role in tourism and hospitality</a:t>
            </a:r>
          </a:p>
        </p:txBody>
      </p:sp>
    </p:spTree>
    <p:extLst>
      <p:ext uri="{BB962C8B-B14F-4D97-AF65-F5344CB8AC3E}">
        <p14:creationId xmlns:p14="http://schemas.microsoft.com/office/powerpoint/2010/main" val="25856281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E7ABC9-3363-9D54-81E6-1ECFBBA87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Excursion or Experience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88E4E1-ECA6-8EAE-53CE-94A9E7E0A0C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8663" y="2075290"/>
            <a:ext cx="9971087" cy="4412974"/>
          </a:xfrm>
        </p:spPr>
        <p:txBody>
          <a:bodyPr>
            <a:normAutofit/>
          </a:bodyPr>
          <a:lstStyle/>
          <a:p>
            <a:r>
              <a:rPr lang="en-US" sz="2000" dirty="0"/>
              <a:t>Enjoy your excursion with [</a:t>
            </a:r>
            <a:r>
              <a:rPr lang="en-US" sz="2000" dirty="0">
                <a:highlight>
                  <a:srgbClr val="FFFF00"/>
                </a:highlight>
              </a:rPr>
              <a:t>insert experience/excursion provider</a:t>
            </a:r>
            <a:r>
              <a:rPr lang="en-US" sz="2000" dirty="0"/>
              <a:t>].</a:t>
            </a:r>
            <a:endParaRPr lang="en-US" sz="17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6771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AC068-4F1A-144B-9E25-FB93305DA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Facilitator Guide: Who/What Am I? Exercise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CBACDF7-03D7-FD0B-5D8D-068DBF4689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617678"/>
              </p:ext>
            </p:extLst>
          </p:nvPr>
        </p:nvGraphicFramePr>
        <p:xfrm>
          <a:off x="916432" y="2036402"/>
          <a:ext cx="8684768" cy="440726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42384">
                  <a:extLst>
                    <a:ext uri="{9D8B030D-6E8A-4147-A177-3AD203B41FA5}">
                      <a16:colId xmlns:a16="http://schemas.microsoft.com/office/drawing/2014/main" val="1737968291"/>
                    </a:ext>
                  </a:extLst>
                </a:gridCol>
                <a:gridCol w="4342384">
                  <a:extLst>
                    <a:ext uri="{9D8B030D-6E8A-4147-A177-3AD203B41FA5}">
                      <a16:colId xmlns:a16="http://schemas.microsoft.com/office/drawing/2014/main" val="2864038421"/>
                    </a:ext>
                  </a:extLst>
                </a:gridCol>
              </a:tblGrid>
              <a:tr h="563451">
                <a:tc>
                  <a:txBody>
                    <a:bodyPr/>
                    <a:lstStyle/>
                    <a:p>
                      <a:r>
                        <a:rPr lang="en-US" b="1" dirty="0"/>
                        <a:t>What you will need for this exercise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How to deliver this exercise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6573569"/>
                  </a:ext>
                </a:extLst>
              </a:tr>
              <a:tr h="3843811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You will need to create a unique “Who/What Am I” exercise for each table. Suggestions are included in the Bootcamp Delivery Guide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You will need printed “Who/What Am I” exercises for each table to work together to solve.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You will also need one sample question for slide explaining the exercise – make sure that clue/answer are not on any of the exercises distributed to each table.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You will need to transfer questions and answers over to the slides so that each table can see each others’ clues and answers.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Using the introduction slide, introduce the exercise.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Give each table enough time to discuss and collaborate on answers.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Then use the following slides to review questions and answers for each table.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253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637345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4751D-5E37-026B-FC60-F43AAEEF8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“Who/What Am I” Exercise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5D669-9E9E-B7A3-FE89-845E2E4730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Each table has a worksheet for this exercise</a:t>
            </a:r>
          </a:p>
          <a:p>
            <a:r>
              <a:rPr lang="en-US" dirty="0"/>
              <a:t>You will see a list of clues to iconic tourism and hospitality destinations or experiences on </a:t>
            </a:r>
            <a:r>
              <a:rPr lang="en-US" b="1" dirty="0"/>
              <a:t>[insert community/region]</a:t>
            </a:r>
          </a:p>
          <a:p>
            <a:r>
              <a:rPr lang="en-US" dirty="0"/>
              <a:t>Use the clues to determine your answers and write them on your worksheet</a:t>
            </a:r>
          </a:p>
          <a:p>
            <a:r>
              <a:rPr lang="en-US" dirty="0"/>
              <a:t>Here’s an example to get us started: </a:t>
            </a:r>
            <a:r>
              <a:rPr lang="en-US" b="1" i="1" dirty="0"/>
              <a:t>[insert sample question to give a sense of how to solve the clue]</a:t>
            </a:r>
          </a:p>
        </p:txBody>
      </p:sp>
    </p:spTree>
    <p:extLst>
      <p:ext uri="{BB962C8B-B14F-4D97-AF65-F5344CB8AC3E}">
        <p14:creationId xmlns:p14="http://schemas.microsoft.com/office/powerpoint/2010/main" val="19422768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B3051-111F-5029-44A5-92739D7EB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/ What Am I: Table 1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24EA09D-F602-2199-10CC-49E342348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999789"/>
              </p:ext>
            </p:extLst>
          </p:nvPr>
        </p:nvGraphicFramePr>
        <p:xfrm>
          <a:off x="892747" y="1768839"/>
          <a:ext cx="11114374" cy="396974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981430">
                  <a:extLst>
                    <a:ext uri="{9D8B030D-6E8A-4147-A177-3AD203B41FA5}">
                      <a16:colId xmlns:a16="http://schemas.microsoft.com/office/drawing/2014/main" val="1489386815"/>
                    </a:ext>
                  </a:extLst>
                </a:gridCol>
                <a:gridCol w="3132944">
                  <a:extLst>
                    <a:ext uri="{9D8B030D-6E8A-4147-A177-3AD203B41FA5}">
                      <a16:colId xmlns:a16="http://schemas.microsoft.com/office/drawing/2014/main" val="611118699"/>
                    </a:ext>
                  </a:extLst>
                </a:gridCol>
              </a:tblGrid>
              <a:tr h="567106"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Question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Answer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008545"/>
                  </a:ext>
                </a:extLst>
              </a:tr>
              <a:tr h="567106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7700033"/>
                  </a:ext>
                </a:extLst>
              </a:tr>
              <a:tr h="567106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6427025"/>
                  </a:ext>
                </a:extLst>
              </a:tr>
              <a:tr h="567106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4386105"/>
                  </a:ext>
                </a:extLst>
              </a:tr>
              <a:tr h="567106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6002867"/>
                  </a:ext>
                </a:extLst>
              </a:tr>
              <a:tr h="567106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687599"/>
                  </a:ext>
                </a:extLst>
              </a:tr>
              <a:tr h="567106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4455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3267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B3051-111F-5029-44A5-92739D7EB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/ What Am I: Table 2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24EA09D-F602-2199-10CC-49E342348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786612"/>
              </p:ext>
            </p:extLst>
          </p:nvPr>
        </p:nvGraphicFramePr>
        <p:xfrm>
          <a:off x="892748" y="1768839"/>
          <a:ext cx="11159344" cy="388245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801547">
                  <a:extLst>
                    <a:ext uri="{9D8B030D-6E8A-4147-A177-3AD203B41FA5}">
                      <a16:colId xmlns:a16="http://schemas.microsoft.com/office/drawing/2014/main" val="1489386815"/>
                    </a:ext>
                  </a:extLst>
                </a:gridCol>
                <a:gridCol w="3357797">
                  <a:extLst>
                    <a:ext uri="{9D8B030D-6E8A-4147-A177-3AD203B41FA5}">
                      <a16:colId xmlns:a16="http://schemas.microsoft.com/office/drawing/2014/main" val="611118699"/>
                    </a:ext>
                  </a:extLst>
                </a:gridCol>
              </a:tblGrid>
              <a:tr h="554636"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Question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Answer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008545"/>
                  </a:ext>
                </a:extLst>
              </a:tr>
              <a:tr h="554636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0111184"/>
                  </a:ext>
                </a:extLst>
              </a:tr>
              <a:tr h="554636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8650166"/>
                  </a:ext>
                </a:extLst>
              </a:tr>
              <a:tr h="554636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86814"/>
                  </a:ext>
                </a:extLst>
              </a:tr>
              <a:tr h="554636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4724473"/>
                  </a:ext>
                </a:extLst>
              </a:tr>
              <a:tr h="554636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4852610"/>
                  </a:ext>
                </a:extLst>
              </a:tr>
              <a:tr h="554636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74978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092121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B3051-111F-5029-44A5-92739D7EB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/ What Am I: Table 3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24EA09D-F602-2199-10CC-49E342348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24728"/>
              </p:ext>
            </p:extLst>
          </p:nvPr>
        </p:nvGraphicFramePr>
        <p:xfrm>
          <a:off x="892748" y="1768839"/>
          <a:ext cx="11159344" cy="397381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801547">
                  <a:extLst>
                    <a:ext uri="{9D8B030D-6E8A-4147-A177-3AD203B41FA5}">
                      <a16:colId xmlns:a16="http://schemas.microsoft.com/office/drawing/2014/main" val="1489386815"/>
                    </a:ext>
                  </a:extLst>
                </a:gridCol>
                <a:gridCol w="3357797">
                  <a:extLst>
                    <a:ext uri="{9D8B030D-6E8A-4147-A177-3AD203B41FA5}">
                      <a16:colId xmlns:a16="http://schemas.microsoft.com/office/drawing/2014/main" val="611118699"/>
                    </a:ext>
                  </a:extLst>
                </a:gridCol>
              </a:tblGrid>
              <a:tr h="567688"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Question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Answer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008545"/>
                  </a:ext>
                </a:extLst>
              </a:tr>
              <a:tr h="567688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2907613"/>
                  </a:ext>
                </a:extLst>
              </a:tr>
              <a:tr h="567688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2851120"/>
                  </a:ext>
                </a:extLst>
              </a:tr>
              <a:tr h="567688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5102283"/>
                  </a:ext>
                </a:extLst>
              </a:tr>
              <a:tr h="567688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47864"/>
                  </a:ext>
                </a:extLst>
              </a:tr>
              <a:tr h="567688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4241714"/>
                  </a:ext>
                </a:extLst>
              </a:tr>
              <a:tr h="567688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1455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238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AC068-4F1A-144B-9E25-FB93305DA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Facilitator Guide: Tourism &amp; Hospitality Trivia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CBACDF7-03D7-FD0B-5D8D-068DBF4689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247548"/>
              </p:ext>
            </p:extLst>
          </p:nvPr>
        </p:nvGraphicFramePr>
        <p:xfrm>
          <a:off x="916432" y="2036401"/>
          <a:ext cx="8684768" cy="455066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42384">
                  <a:extLst>
                    <a:ext uri="{9D8B030D-6E8A-4147-A177-3AD203B41FA5}">
                      <a16:colId xmlns:a16="http://schemas.microsoft.com/office/drawing/2014/main" val="1737968291"/>
                    </a:ext>
                  </a:extLst>
                </a:gridCol>
                <a:gridCol w="4342384">
                  <a:extLst>
                    <a:ext uri="{9D8B030D-6E8A-4147-A177-3AD203B41FA5}">
                      <a16:colId xmlns:a16="http://schemas.microsoft.com/office/drawing/2014/main" val="2864038421"/>
                    </a:ext>
                  </a:extLst>
                </a:gridCol>
              </a:tblGrid>
              <a:tr h="581784">
                <a:tc>
                  <a:txBody>
                    <a:bodyPr/>
                    <a:lstStyle/>
                    <a:p>
                      <a:r>
                        <a:rPr lang="en-US" b="1" dirty="0"/>
                        <a:t>What you will need for this exercise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How to deliver this exercise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6573569"/>
                  </a:ext>
                </a:extLst>
              </a:tr>
              <a:tr h="3968881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Printed copies of ”Tourism &amp; Hospitality Trivia” worksheet for each student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>
                          <a:highlight>
                            <a:srgbClr val="FFFF00"/>
                          </a:highlight>
                        </a:rPr>
                        <a:t>Note: As noted in the Bootcamp Delivery Guide, you will need to customize questions 9 and 10 for your region or community.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Use the Q slide to ask the first question.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Provide time for students to choose their answer from the multiple-choice list.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Use the A slide to show the correct answer (circled in red) and use the chart or text to provide the context for the correct answer.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At the end of the quiz, use the slide to ask students which questions surprised them the most.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Ask students to tally up their correct answers and find your winner(s).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You may wish to include a small prize for the winning student(s).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253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522534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45AFC77-F411-2808-D971-639CE277EA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9945" y="3557588"/>
            <a:ext cx="7240044" cy="1553031"/>
          </a:xfrm>
        </p:spPr>
        <p:txBody>
          <a:bodyPr>
            <a:noAutofit/>
          </a:bodyPr>
          <a:lstStyle/>
          <a:p>
            <a:r>
              <a:rPr lang="en-US" sz="2000" dirty="0"/>
              <a:t>Let’s find our winning table!</a:t>
            </a:r>
          </a:p>
          <a:p>
            <a:r>
              <a:rPr lang="en-US" sz="2000" dirty="0"/>
              <a:t>Who had all 6 right?</a:t>
            </a:r>
          </a:p>
          <a:p>
            <a:r>
              <a:rPr lang="en-US" sz="2000" dirty="0"/>
              <a:t>Who had 5 correct? 4? 3?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2A468DA-B998-2537-7B5B-FE1ED72D8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Who/What Am I? Results</a:t>
            </a:r>
          </a:p>
        </p:txBody>
      </p:sp>
    </p:spTree>
    <p:extLst>
      <p:ext uri="{BB962C8B-B14F-4D97-AF65-F5344CB8AC3E}">
        <p14:creationId xmlns:p14="http://schemas.microsoft.com/office/powerpoint/2010/main" val="416472741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AC068-4F1A-144B-9E25-FB93305DA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Facilitator Guide: Survey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CBACDF7-03D7-FD0B-5D8D-068DBF4689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644853"/>
              </p:ext>
            </p:extLst>
          </p:nvPr>
        </p:nvGraphicFramePr>
        <p:xfrm>
          <a:off x="916432" y="2036402"/>
          <a:ext cx="8684768" cy="440726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42384">
                  <a:extLst>
                    <a:ext uri="{9D8B030D-6E8A-4147-A177-3AD203B41FA5}">
                      <a16:colId xmlns:a16="http://schemas.microsoft.com/office/drawing/2014/main" val="1737968291"/>
                    </a:ext>
                  </a:extLst>
                </a:gridCol>
                <a:gridCol w="4342384">
                  <a:extLst>
                    <a:ext uri="{9D8B030D-6E8A-4147-A177-3AD203B41FA5}">
                      <a16:colId xmlns:a16="http://schemas.microsoft.com/office/drawing/2014/main" val="2864038421"/>
                    </a:ext>
                  </a:extLst>
                </a:gridCol>
              </a:tblGrid>
              <a:tr h="563451">
                <a:tc>
                  <a:txBody>
                    <a:bodyPr/>
                    <a:lstStyle/>
                    <a:p>
                      <a:r>
                        <a:rPr lang="en-US" b="1" dirty="0"/>
                        <a:t>What you will need for this exercise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How to deliver this exercise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6573569"/>
                  </a:ext>
                </a:extLst>
              </a:tr>
              <a:tr h="3843811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Test that the QR code and link on the Survey slide is working.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You may want to print a few copies of the Survey Slide for tables to use instead of coming to the front of the room to use the QR code.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You may want to print out a few copies of the survey in the event a student doesn’t have a phone.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As students to complete the survey online or on printed version.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Online survey results will be shared with you by go2HR. Please scan and send printed surveys to info@go2HR.ca.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253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976758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1F6B1-CF09-0DF5-A76D-642A32343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Survey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45B28A-B400-415F-E962-689D679A6A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71" y="2007704"/>
            <a:ext cx="7255070" cy="4035288"/>
          </a:xfrm>
        </p:spPr>
        <p:txBody>
          <a:bodyPr>
            <a:normAutofit fontScale="92500"/>
          </a:bodyPr>
          <a:lstStyle/>
          <a:p>
            <a:endParaRPr lang="en-US" dirty="0"/>
          </a:p>
          <a:p>
            <a:r>
              <a:rPr lang="en-US" dirty="0"/>
              <a:t>Please use the QR code, or link below to complete the survey.</a:t>
            </a:r>
          </a:p>
          <a:p>
            <a:r>
              <a:rPr lang="en-US" dirty="0"/>
              <a:t>Raise your hand if you need a printed copy.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sz="3200" b="1" dirty="0"/>
              <a:t>https://</a:t>
            </a:r>
            <a:r>
              <a:rPr lang="en-US" sz="3200" b="1" dirty="0" err="1"/>
              <a:t>www.surveymonkey.com</a:t>
            </a:r>
            <a:r>
              <a:rPr lang="en-US" sz="3200" b="1" dirty="0"/>
              <a:t>/r/YRD8TNV</a:t>
            </a:r>
          </a:p>
        </p:txBody>
      </p:sp>
      <p:pic>
        <p:nvPicPr>
          <p:cNvPr id="5" name="Picture 4" descr="A qr code with black squares&#10;&#10;Description automatically generated">
            <a:extLst>
              <a:ext uri="{FF2B5EF4-FFF2-40B4-BE49-F238E27FC236}">
                <a16:creationId xmlns:a16="http://schemas.microsoft.com/office/drawing/2014/main" id="{01C426D0-CBCD-E655-4EDD-1BAF353C79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546" y="2117299"/>
            <a:ext cx="32512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590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large field of sunflowers&#10;&#10;Description automatically generated">
            <a:extLst>
              <a:ext uri="{FF2B5EF4-FFF2-40B4-BE49-F238E27FC236}">
                <a16:creationId xmlns:a16="http://schemas.microsoft.com/office/drawing/2014/main" id="{BAD6A51B-34A7-4C7A-A684-2DE95478869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D0005D-7A44-5E19-E7F8-1D74CF69AC7F}"/>
              </a:ext>
            </a:extLst>
          </p:cNvPr>
          <p:cNvSpPr txBox="1"/>
          <p:nvPr/>
        </p:nvSpPr>
        <p:spPr>
          <a:xfrm>
            <a:off x="7365598" y="555943"/>
            <a:ext cx="40870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+mj-lt"/>
              </a:rPr>
              <a:t>THANK YOU TO OUR PARTNERS!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742F7D-B782-E81B-23D7-5172EA947EEF}"/>
              </a:ext>
            </a:extLst>
          </p:cNvPr>
          <p:cNvSpPr txBox="1"/>
          <p:nvPr/>
        </p:nvSpPr>
        <p:spPr>
          <a:xfrm>
            <a:off x="4186239" y="2886075"/>
            <a:ext cx="5186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highlight>
                  <a:srgbClr val="FFFF00"/>
                </a:highlight>
              </a:rPr>
              <a:t>List partner organizations here to showcase their contributions to the Bootcamp</a:t>
            </a:r>
          </a:p>
        </p:txBody>
      </p:sp>
    </p:spTree>
    <p:extLst>
      <p:ext uri="{BB962C8B-B14F-4D97-AF65-F5344CB8AC3E}">
        <p14:creationId xmlns:p14="http://schemas.microsoft.com/office/powerpoint/2010/main" val="874957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74D3CA9-B215-D5BE-72A4-C957E27E7F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Let’s test your knowledge of the tourism and hospitality industry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4ECFEFC-ACD7-D84C-C578-DFC7557F5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TOURISM &amp; HOSPITALITY TRIVIA</a:t>
            </a:r>
          </a:p>
        </p:txBody>
      </p:sp>
    </p:spTree>
    <p:extLst>
      <p:ext uri="{BB962C8B-B14F-4D97-AF65-F5344CB8AC3E}">
        <p14:creationId xmlns:p14="http://schemas.microsoft.com/office/powerpoint/2010/main" val="1917067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FFFF00"/>
                </a:highlight>
              </a:rPr>
              <a:t>Q 1</a:t>
            </a:r>
            <a:r>
              <a:rPr lang="en-US" sz="2800" dirty="0"/>
              <a:t>. In </a:t>
            </a:r>
            <a:r>
              <a:rPr lang="en-US" sz="2800" b="1" dirty="0"/>
              <a:t>2022</a:t>
            </a:r>
            <a:r>
              <a:rPr lang="en-US" sz="2800" dirty="0"/>
              <a:t>, how many people worked in tourism and hospitality across British Columbia?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500,000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335,000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200,000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160,000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EEF2BC1-10CA-0A44-465C-9B79C11929CD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5708469" y="2255838"/>
            <a:ext cx="4991281" cy="359251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525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00FF00"/>
                </a:highlight>
              </a:rPr>
              <a:t>A 1</a:t>
            </a:r>
            <a:r>
              <a:rPr lang="en-US" sz="2800" dirty="0"/>
              <a:t>. In </a:t>
            </a:r>
            <a:r>
              <a:rPr lang="en-US" sz="2800" b="1" dirty="0"/>
              <a:t>2022</a:t>
            </a:r>
            <a:r>
              <a:rPr lang="en-US" sz="2800" dirty="0"/>
              <a:t>, how many people worked in tourism and hospitality across British Columbia?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500,000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335,000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200,000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160,000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F84C7D2-6D16-30A2-B239-0A87FCCFA549}"/>
              </a:ext>
            </a:extLst>
          </p:cNvPr>
          <p:cNvSpPr/>
          <p:nvPr/>
        </p:nvSpPr>
        <p:spPr>
          <a:xfrm>
            <a:off x="443060" y="2733773"/>
            <a:ext cx="2790334" cy="78242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1DFDCA-0534-3527-7D4D-C909D83991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628851"/>
              </p:ext>
            </p:extLst>
          </p:nvPr>
        </p:nvGraphicFramePr>
        <p:xfrm>
          <a:off x="4326902" y="2036190"/>
          <a:ext cx="5833097" cy="4102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84585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612D-E4E5-4952-4DF3-2E86C5EC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highlight>
                  <a:srgbClr val="FFFF00"/>
                </a:highlight>
              </a:rPr>
              <a:t>Q 2</a:t>
            </a:r>
            <a:r>
              <a:rPr lang="en-US" sz="2800" dirty="0"/>
              <a:t>. In </a:t>
            </a:r>
            <a:r>
              <a:rPr lang="en-US" sz="2800" b="1" dirty="0"/>
              <a:t>2022</a:t>
            </a:r>
            <a:r>
              <a:rPr lang="en-US" sz="2800" dirty="0"/>
              <a:t>, tourism and hospitality represented ____% of provincial employment.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99A4A-CA5D-2E9F-0D9F-1F9C82A9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1%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2%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5%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11%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EEF2BC1-10CA-0A44-465C-9B79C11929CD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5708469" y="2255838"/>
            <a:ext cx="4991281" cy="359251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776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EEEEEE"/>
      </a:lt1>
      <a:dk2>
        <a:srgbClr val="002D72"/>
      </a:dk2>
      <a:lt2>
        <a:srgbClr val="EEEEEE"/>
      </a:lt2>
      <a:accent1>
        <a:srgbClr val="002D72"/>
      </a:accent1>
      <a:accent2>
        <a:srgbClr val="78BE42"/>
      </a:accent2>
      <a:accent3>
        <a:srgbClr val="A5A5A5"/>
      </a:accent3>
      <a:accent4>
        <a:srgbClr val="FFC000"/>
      </a:accent4>
      <a:accent5>
        <a:srgbClr val="5B9BD5"/>
      </a:accent5>
      <a:accent6>
        <a:srgbClr val="ED7D31"/>
      </a:accent6>
      <a:hlink>
        <a:srgbClr val="67A638"/>
      </a:hlink>
      <a:folHlink>
        <a:srgbClr val="954F72"/>
      </a:folHlink>
    </a:clrScheme>
    <a:fontScheme name="go2HR">
      <a:majorFont>
        <a:latin typeface="Proxima Nova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2HR Master Temlate.potx" id="{C432977C-FE5D-42C4-A5C1-60441CAB6D27}" vid="{BEEDF169-356C-4523-ADC5-99032D721C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go2HR Master Temlate</Template>
  <TotalTime>27994</TotalTime>
  <Words>2322</Words>
  <Application>Microsoft Macintosh PowerPoint</Application>
  <PresentationFormat>Widescreen</PresentationFormat>
  <Paragraphs>352</Paragraphs>
  <Slides>53</Slides>
  <Notes>47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9" baseType="lpstr">
      <vt:lpstr>Arial</vt:lpstr>
      <vt:lpstr>Avenir</vt:lpstr>
      <vt:lpstr>Avenir Next LT Pro</vt:lpstr>
      <vt:lpstr>Calibri</vt:lpstr>
      <vt:lpstr>Proxima Nova</vt:lpstr>
      <vt:lpstr>Office Theme</vt:lpstr>
      <vt:lpstr>BC Tourism and Hospitality Springboard</vt:lpstr>
      <vt:lpstr>Welcome and Introductions</vt:lpstr>
      <vt:lpstr>TODAY’S AGENDA</vt:lpstr>
      <vt:lpstr>Pre-Meeting Thoughts</vt:lpstr>
      <vt:lpstr>Facilitator Guide: Tourism &amp; Hospitality Trivia</vt:lpstr>
      <vt:lpstr>TOURISM &amp; HOSPITALITY TRIVIA</vt:lpstr>
      <vt:lpstr>Q 1. In 2022, how many people worked in tourism and hospitality across British Columbia?</vt:lpstr>
      <vt:lpstr>A 1. In 2022, how many people worked in tourism and hospitality across British Columbia?</vt:lpstr>
      <vt:lpstr>Q 2. In 2022, tourism and hospitality represented ____% of provincial employment.</vt:lpstr>
      <vt:lpstr>A 2. In 2022, tourism and hospitality represented ____% of provincial employment.</vt:lpstr>
      <vt:lpstr>Q 3. How much money did businesses, individuals, and governments receive from tourism and hospitality in 2019?</vt:lpstr>
      <vt:lpstr>A 3. How much money did businesses, individuals, and governments receive from tourism and hospitality in 2019?</vt:lpstr>
      <vt:lpstr>Q 4. Almost half of all tourism and hospitality workers work in the __________________ sector.</vt:lpstr>
      <vt:lpstr>A 4. Almost half of all tourism and hospitality workers work in the __________________ sector.</vt:lpstr>
      <vt:lpstr>Q 5. In 2022, the average hourly wage in the tourism and hospitality industry was $__________.</vt:lpstr>
      <vt:lpstr>A 5. In 2022, the average hourly wage in the tourism and hospitality industry was $__________.</vt:lpstr>
      <vt:lpstr>Q 6. In 2022, ________% of tourism and hospitality jobs were full-time roles.</vt:lpstr>
      <vt:lpstr>A 6. In 2022, ________% of tourism and hospitality jobs were full-time roles.</vt:lpstr>
      <vt:lpstr>Q 7. Workers aged 15-24 make up _______% of the tourism and hospitality industry.</vt:lpstr>
      <vt:lpstr>A 7. Workers aged 15-24 make up _______% of the tourism and hospitality industry.</vt:lpstr>
      <vt:lpstr>Q 8. By 2025, there will be ___________ more jobs in the tourism and hospitality industry.</vt:lpstr>
      <vt:lpstr>A 8. By 2025, there will be ___________ more jobs in the tourism and hospitality industry.</vt:lpstr>
      <vt:lpstr>Q 9. In 2021, ________ people worked in the Vancouver Island tourism and hospitality industry.</vt:lpstr>
      <vt:lpstr>A 9. In 2021, ________ people worked in the Vancouver Island tourism and hospitality region.</vt:lpstr>
      <vt:lpstr>Q 10. In 2022, the unemployment rate for the Vancouver Island tourism and hospitality region was ________%.</vt:lpstr>
      <vt:lpstr>Q 10. In 2022, the unemployment rate for the Vancouver Island tourism and hospitality region was ________%.</vt:lpstr>
      <vt:lpstr>TOURISM &amp; HOSPITALITY TRIVIA</vt:lpstr>
      <vt:lpstr>Facilitator Guide: Dream Job Exercise</vt:lpstr>
      <vt:lpstr>”Dream Job” Exercise</vt:lpstr>
      <vt:lpstr>Erin Benjamin – Her Journey from Musician to Live Music Industry Leader</vt:lpstr>
      <vt:lpstr>”Dream Job” Exercise</vt:lpstr>
      <vt:lpstr>Tourism &amp; Hospitality Jobs and Careers</vt:lpstr>
      <vt:lpstr>Tourism &amp; Hospitality Jobs and Careers</vt:lpstr>
      <vt:lpstr>”Dream Job” Idea Generator</vt:lpstr>
      <vt:lpstr>”Dream Job” Exercise</vt:lpstr>
      <vt:lpstr>”Dream Job” Exercise</vt:lpstr>
      <vt:lpstr>DREAM JOB FEEDBACK</vt:lpstr>
      <vt:lpstr>BREAK</vt:lpstr>
      <vt:lpstr>Facilitator Guide: Behind the Scenes Tour</vt:lpstr>
      <vt:lpstr>Behind the Scenes Tour</vt:lpstr>
      <vt:lpstr>Facilitator Guide: Lunch and Panel Presentation</vt:lpstr>
      <vt:lpstr>Lunch and Panel Presentation</vt:lpstr>
      <vt:lpstr>Success Stories Panel Introductions</vt:lpstr>
      <vt:lpstr>Excursion or Experience</vt:lpstr>
      <vt:lpstr>Facilitator Guide: Who/What Am I? Exercise</vt:lpstr>
      <vt:lpstr>“Who/What Am I” Exercise</vt:lpstr>
      <vt:lpstr>Who / What Am I: Table 1</vt:lpstr>
      <vt:lpstr>Who / What Am I: Table 2</vt:lpstr>
      <vt:lpstr>Who / What Am I: Table 3</vt:lpstr>
      <vt:lpstr>Who/What Am I? Results</vt:lpstr>
      <vt:lpstr>Facilitator Guide: Survey</vt:lpstr>
      <vt:lpstr>Survey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GOES HERE</dc:title>
  <dc:creator>Judy Frankel</dc:creator>
  <cp:lastModifiedBy>Labour Recovery</cp:lastModifiedBy>
  <cp:revision>47</cp:revision>
  <dcterms:created xsi:type="dcterms:W3CDTF">2022-09-07T22:11:54Z</dcterms:created>
  <dcterms:modified xsi:type="dcterms:W3CDTF">2023-11-17T19:38:52Z</dcterms:modified>
</cp:coreProperties>
</file>